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52"/>
  </p:notesMasterIdLst>
  <p:sldIdLst>
    <p:sldId id="256" r:id="rId2"/>
    <p:sldId id="257" r:id="rId3"/>
    <p:sldId id="284" r:id="rId4"/>
    <p:sldId id="259" r:id="rId5"/>
    <p:sldId id="289" r:id="rId6"/>
    <p:sldId id="437" r:id="rId7"/>
    <p:sldId id="287" r:id="rId8"/>
    <p:sldId id="328" r:id="rId9"/>
    <p:sldId id="467" r:id="rId10"/>
    <p:sldId id="286" r:id="rId11"/>
    <p:sldId id="327" r:id="rId12"/>
    <p:sldId id="406" r:id="rId13"/>
    <p:sldId id="407" r:id="rId14"/>
    <p:sldId id="263" r:id="rId15"/>
    <p:sldId id="260" r:id="rId16"/>
    <p:sldId id="438" r:id="rId17"/>
    <p:sldId id="440" r:id="rId18"/>
    <p:sldId id="470" r:id="rId19"/>
    <p:sldId id="459" r:id="rId20"/>
    <p:sldId id="460" r:id="rId21"/>
    <p:sldId id="464" r:id="rId22"/>
    <p:sldId id="463" r:id="rId23"/>
    <p:sldId id="465" r:id="rId24"/>
    <p:sldId id="462" r:id="rId25"/>
    <p:sldId id="414" r:id="rId26"/>
    <p:sldId id="422" r:id="rId27"/>
    <p:sldId id="466" r:id="rId28"/>
    <p:sldId id="468" r:id="rId29"/>
    <p:sldId id="447" r:id="rId30"/>
    <p:sldId id="353" r:id="rId31"/>
    <p:sldId id="397" r:id="rId32"/>
    <p:sldId id="378" r:id="rId33"/>
    <p:sldId id="398" r:id="rId34"/>
    <p:sldId id="448" r:id="rId35"/>
    <p:sldId id="473" r:id="rId36"/>
    <p:sldId id="449" r:id="rId37"/>
    <p:sldId id="471" r:id="rId38"/>
    <p:sldId id="474" r:id="rId39"/>
    <p:sldId id="477" r:id="rId40"/>
    <p:sldId id="475" r:id="rId41"/>
    <p:sldId id="478" r:id="rId42"/>
    <p:sldId id="479" r:id="rId43"/>
    <p:sldId id="480" r:id="rId44"/>
    <p:sldId id="291" r:id="rId45"/>
    <p:sldId id="405" r:id="rId46"/>
    <p:sldId id="262" r:id="rId47"/>
    <p:sldId id="279" r:id="rId48"/>
    <p:sldId id="281" r:id="rId49"/>
    <p:sldId id="282" r:id="rId50"/>
    <p:sldId id="283" r:id="rId51"/>
  </p:sldIdLst>
  <p:sldSz cx="12192000" cy="6858000"/>
  <p:notesSz cx="6858000" cy="9144000"/>
  <p:embeddedFontLst>
    <p:embeddedFont>
      <p:font typeface="Cambria Math" panose="02040503050406030204" pitchFamily="18" charset="0"/>
      <p:regular r:id="rId53"/>
    </p:embeddedFont>
    <p:embeddedFont>
      <p:font typeface="Comic Sans MS" panose="030F0902030302020204" pitchFamily="66" charset="0"/>
      <p:regular r:id="rId54"/>
      <p:bold r:id="rId55"/>
    </p:embeddedFont>
    <p:embeddedFont>
      <p:font typeface="Happy Monkey" panose="02000500000000020004" pitchFamily="2" charset="0"/>
      <p:regular r:id="rId56"/>
    </p:embeddedFont>
    <p:embeddedFont>
      <p:font typeface="Lato" panose="020F0502020204030203" pitchFamily="34" charset="77"/>
      <p:regular r:id="rId57"/>
      <p:bold r:id="rId58"/>
      <p:italic r:id="rId59"/>
      <p:boldItalic r:id="rId60"/>
    </p:embeddedFont>
    <p:embeddedFont>
      <p:font typeface="Raleway" panose="020B0503030101060003" pitchFamily="34" charset="77"/>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D55"/>
    <a:srgbClr val="FF9500"/>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408E25-8956-4972-B14A-0DADBA0B9D53}">
  <a:tblStyle styleId="{FB408E25-8956-4972-B14A-0DADBA0B9D5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69"/>
    <p:restoredTop sz="94674"/>
  </p:normalViewPr>
  <p:slideViewPr>
    <p:cSldViewPr snapToGrid="0" snapToObjects="1">
      <p:cViewPr varScale="1">
        <p:scale>
          <a:sx n="90" d="100"/>
          <a:sy n="90" d="100"/>
        </p:scale>
        <p:origin x="208" y="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v>
                </c:pt>
              </c:strCache>
            </c:strRef>
          </c:tx>
          <c:dPt>
            <c:idx val="0"/>
            <c:bubble3D val="0"/>
            <c:explosion val="2"/>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ECCC-CF47-A1A4-E195ED9968B3}"/>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1AAA-8D4C-AAD6-C4E6ED3EDF74}"/>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1AAA-8D4C-AAD6-C4E6ED3EDF74}"/>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2-ECCC-CF47-A1A4-E195ED9968B3}"/>
              </c:ext>
            </c:extLst>
          </c:dPt>
          <c:dLbls>
            <c:dLbl>
              <c:idx val="0"/>
              <c:layout>
                <c:manualLayout>
                  <c:x val="-0.15687801707503674"/>
                  <c:y val="0.14414003560539293"/>
                </c:manualLayout>
              </c:layout>
              <c:tx>
                <c:rich>
                  <a:bodyPr/>
                  <a:lstStyle/>
                  <a:p>
                    <a:r>
                      <a:rPr lang="en-US" baseline="0" dirty="0"/>
                      <a:t> </a:t>
                    </a:r>
                    <a:fld id="{122EA496-6B50-3941-B7C7-A9DE1E977873}" type="PERCENTAGE">
                      <a:rPr lang="en-US" baseline="0"/>
                      <a:pPr/>
                      <a:t>[PERCENTAGE]</a:t>
                    </a:fld>
                    <a:endParaRPr lang="en-US" baseline="0" dirty="0"/>
                  </a:p>
                </c:rich>
              </c:tx>
              <c:dLblPos val="bestFit"/>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ECCC-CF47-A1A4-E195ED9968B3}"/>
                </c:ext>
              </c:extLst>
            </c:dLbl>
            <c:spPr>
              <a:pattFill prst="pct75">
                <a:fgClr>
                  <a:schemeClr val="dk1">
                    <a:lumMod val="75000"/>
                    <a:lumOff val="25000"/>
                  </a:schemeClr>
                </a:fgClr>
                <a:bgClr>
                  <a:schemeClr val="dk1">
                    <a:lumMod val="65000"/>
                    <a:lumOff val="35000"/>
                  </a:schemeClr>
                </a:bgClr>
              </a:pattFill>
              <a:ln>
                <a:noFill/>
              </a:ln>
              <a:effectLst>
                <a:outerShdw blurRad="50800" dist="38100" dir="2700000" algn="tl" rotWithShape="0">
                  <a:prstClr val="black">
                    <a:alpha val="40000"/>
                  </a:prstClr>
                </a:outerShdw>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extLst>
          </c:dLbls>
          <c:cat>
            <c:strRef>
              <c:f>Sheet1!$A$2:$A$5</c:f>
              <c:strCache>
                <c:ptCount val="4"/>
                <c:pt idx="0">
                  <c:v>Homework 1</c:v>
                </c:pt>
                <c:pt idx="1">
                  <c:v>Homework 2</c:v>
                </c:pt>
                <c:pt idx="2">
                  <c:v>Project report</c:v>
                </c:pt>
                <c:pt idx="3">
                  <c:v>Project presentation</c:v>
                </c:pt>
              </c:strCache>
            </c:strRef>
          </c:cat>
          <c:val>
            <c:numRef>
              <c:f>Sheet1!$B$2:$B$5</c:f>
              <c:numCache>
                <c:formatCode>General</c:formatCode>
                <c:ptCount val="4"/>
                <c:pt idx="0">
                  <c:v>25</c:v>
                </c:pt>
                <c:pt idx="1">
                  <c:v>25</c:v>
                </c:pt>
                <c:pt idx="2">
                  <c:v>40</c:v>
                </c:pt>
                <c:pt idx="3">
                  <c:v>10</c:v>
                </c:pt>
              </c:numCache>
            </c:numRef>
          </c:val>
          <c:extLst>
            <c:ext xmlns:c16="http://schemas.microsoft.com/office/drawing/2014/chart" uri="{C3380CC4-5D6E-409C-BE32-E72D297353CC}">
              <c16:uniqueId val="{00000000-ECCC-CF47-A1A4-E195ED9968B3}"/>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8031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43b3862eb_156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143b3862eb_156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8826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987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6584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1693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5368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1816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61900" y="3785246"/>
            <a:ext cx="6955600" cy="1546500"/>
          </a:xfrm>
          <a:prstGeom prst="rect">
            <a:avLst/>
          </a:prstGeom>
        </p:spPr>
        <p:txBody>
          <a:bodyPr spcFirstLastPara="1" wrap="square" lIns="91425" tIns="91425" rIns="91425" bIns="91425" anchor="t" anchorCtr="0"/>
          <a:lstStyle>
            <a:lvl1pPr lvl="0">
              <a:spcBef>
                <a:spcPts val="0"/>
              </a:spcBef>
              <a:spcAft>
                <a:spcPts val="0"/>
              </a:spcAft>
              <a:buClr>
                <a:srgbClr val="2185C5"/>
              </a:buClr>
              <a:buSzPts val="4800"/>
              <a:buNone/>
              <a:defRPr sz="4800">
                <a:solidFill>
                  <a:srgbClr val="2185C5"/>
                </a:solidFill>
              </a:defRPr>
            </a:lvl1pPr>
            <a:lvl2pPr lvl="1">
              <a:spcBef>
                <a:spcPts val="0"/>
              </a:spcBef>
              <a:spcAft>
                <a:spcPts val="0"/>
              </a:spcAft>
              <a:buClr>
                <a:srgbClr val="2185C5"/>
              </a:buClr>
              <a:buSzPts val="4800"/>
              <a:buNone/>
              <a:defRPr sz="4800">
                <a:solidFill>
                  <a:srgbClr val="2185C5"/>
                </a:solidFill>
              </a:defRPr>
            </a:lvl2pPr>
            <a:lvl3pPr lvl="2">
              <a:spcBef>
                <a:spcPts val="0"/>
              </a:spcBef>
              <a:spcAft>
                <a:spcPts val="0"/>
              </a:spcAft>
              <a:buClr>
                <a:srgbClr val="2185C5"/>
              </a:buClr>
              <a:buSzPts val="4800"/>
              <a:buNone/>
              <a:defRPr sz="4800">
                <a:solidFill>
                  <a:srgbClr val="2185C5"/>
                </a:solidFill>
              </a:defRPr>
            </a:lvl3pPr>
            <a:lvl4pPr lvl="3">
              <a:spcBef>
                <a:spcPts val="0"/>
              </a:spcBef>
              <a:spcAft>
                <a:spcPts val="0"/>
              </a:spcAft>
              <a:buClr>
                <a:srgbClr val="2185C5"/>
              </a:buClr>
              <a:buSzPts val="4800"/>
              <a:buNone/>
              <a:defRPr sz="4800">
                <a:solidFill>
                  <a:srgbClr val="2185C5"/>
                </a:solidFill>
              </a:defRPr>
            </a:lvl4pPr>
            <a:lvl5pPr lvl="4">
              <a:spcBef>
                <a:spcPts val="0"/>
              </a:spcBef>
              <a:spcAft>
                <a:spcPts val="0"/>
              </a:spcAft>
              <a:buClr>
                <a:srgbClr val="2185C5"/>
              </a:buClr>
              <a:buSzPts val="4800"/>
              <a:buNone/>
              <a:defRPr sz="4800">
                <a:solidFill>
                  <a:srgbClr val="2185C5"/>
                </a:solidFill>
              </a:defRPr>
            </a:lvl5pPr>
            <a:lvl6pPr lvl="5">
              <a:spcBef>
                <a:spcPts val="0"/>
              </a:spcBef>
              <a:spcAft>
                <a:spcPts val="0"/>
              </a:spcAft>
              <a:buClr>
                <a:srgbClr val="2185C5"/>
              </a:buClr>
              <a:buSzPts val="4800"/>
              <a:buNone/>
              <a:defRPr sz="4800">
                <a:solidFill>
                  <a:srgbClr val="2185C5"/>
                </a:solidFill>
              </a:defRPr>
            </a:lvl6pPr>
            <a:lvl7pPr lvl="6">
              <a:spcBef>
                <a:spcPts val="0"/>
              </a:spcBef>
              <a:spcAft>
                <a:spcPts val="0"/>
              </a:spcAft>
              <a:buClr>
                <a:srgbClr val="2185C5"/>
              </a:buClr>
              <a:buSzPts val="4800"/>
              <a:buNone/>
              <a:defRPr sz="4800">
                <a:solidFill>
                  <a:srgbClr val="2185C5"/>
                </a:solidFill>
              </a:defRPr>
            </a:lvl7pPr>
            <a:lvl8pPr lvl="7">
              <a:spcBef>
                <a:spcPts val="0"/>
              </a:spcBef>
              <a:spcAft>
                <a:spcPts val="0"/>
              </a:spcAft>
              <a:buClr>
                <a:srgbClr val="2185C5"/>
              </a:buClr>
              <a:buSzPts val="4800"/>
              <a:buNone/>
              <a:defRPr sz="4800">
                <a:solidFill>
                  <a:srgbClr val="2185C5"/>
                </a:solidFill>
              </a:defRPr>
            </a:lvl8pPr>
            <a:lvl9pPr lvl="8">
              <a:spcBef>
                <a:spcPts val="0"/>
              </a:spcBef>
              <a:spcAft>
                <a:spcPts val="0"/>
              </a:spcAft>
              <a:buClr>
                <a:srgbClr val="2185C5"/>
              </a:buClr>
              <a:buSzPts val="4800"/>
              <a:buNone/>
              <a:defRPr sz="4800">
                <a:solidFill>
                  <a:srgbClr val="2185C5"/>
                </a:solidFill>
              </a:defRPr>
            </a:lvl9pPr>
          </a:lstStyle>
          <a:p>
            <a:r>
              <a:rPr lang="en-US"/>
              <a:t>Click to edit Master title style</a:t>
            </a:r>
            <a:endParaRPr/>
          </a:p>
        </p:txBody>
      </p:sp>
      <p:sp>
        <p:nvSpPr>
          <p:cNvPr id="11" name="Google Shape;11;p2"/>
          <p:cNvSpPr/>
          <p:nvPr/>
        </p:nvSpPr>
        <p:spPr>
          <a:xfrm>
            <a:off x="7917661" y="3377550"/>
            <a:ext cx="9624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 name="Google Shape;12;p2"/>
          <p:cNvSpPr/>
          <p:nvPr/>
        </p:nvSpPr>
        <p:spPr>
          <a:xfrm>
            <a:off x="8879815" y="3377550"/>
            <a:ext cx="9624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 name="Google Shape;13;p2"/>
          <p:cNvSpPr/>
          <p:nvPr/>
        </p:nvSpPr>
        <p:spPr>
          <a:xfrm>
            <a:off x="-1" y="3377550"/>
            <a:ext cx="9624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 name="Google Shape;14;p2"/>
          <p:cNvSpPr/>
          <p:nvPr/>
        </p:nvSpPr>
        <p:spPr>
          <a:xfrm>
            <a:off x="961900" y="3377550"/>
            <a:ext cx="6955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extLst>
      <p:ext uri="{BB962C8B-B14F-4D97-AF65-F5344CB8AC3E}">
        <p14:creationId xmlns:p14="http://schemas.microsoft.com/office/powerpoint/2010/main" val="23306438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21F01-7CBA-4444-B538-08CE481BA14F}"/>
              </a:ext>
            </a:extLst>
          </p:cNvPr>
          <p:cNvSpPr>
            <a:spLocks noGrp="1"/>
          </p:cNvSpPr>
          <p:nvPr>
            <p:ph type="title"/>
          </p:nvPr>
        </p:nvSpPr>
        <p:spPr>
          <a:xfrm>
            <a:off x="1191599" y="274650"/>
            <a:ext cx="9808487" cy="114300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0D84C9-E8D6-2847-9720-73AF3695503D}"/>
              </a:ext>
            </a:extLst>
          </p:cNvPr>
          <p:cNvSpPr>
            <a:spLocks noGrp="1"/>
          </p:cNvSpPr>
          <p:nvPr>
            <p:ph idx="1"/>
          </p:nvPr>
        </p:nvSpPr>
        <p:spPr>
          <a:xfrm>
            <a:off x="1191600" y="1831450"/>
            <a:ext cx="9808488" cy="4736400"/>
          </a:xfrm>
        </p:spPr>
        <p:txBody>
          <a:bodyPr/>
          <a:lstStyle>
            <a:lvl1pPr marL="457200" indent="-419100">
              <a:buFont typeface="Courier New" panose="02070309020205020404" pitchFamily="49" charset="0"/>
              <a:buChar char="o"/>
              <a:defRPr/>
            </a:lvl1pPr>
          </a:lstStyle>
          <a:p>
            <a:pPr lvl="0"/>
            <a:r>
              <a:rPr lang="en-US" dirty="0"/>
              <a:t>Click to edit Master text styles</a:t>
            </a:r>
          </a:p>
          <a:p>
            <a:pPr lvl="2"/>
            <a:r>
              <a:rPr lang="en-US" dirty="0"/>
              <a:t>Third level</a:t>
            </a:r>
          </a:p>
          <a:p>
            <a:pPr lvl="3"/>
            <a:r>
              <a:rPr lang="en-US" dirty="0"/>
              <a:t>Fourth level</a:t>
            </a:r>
          </a:p>
        </p:txBody>
      </p:sp>
      <p:sp>
        <p:nvSpPr>
          <p:cNvPr id="4" name="Google Shape;34;p5">
            <a:extLst>
              <a:ext uri="{FF2B5EF4-FFF2-40B4-BE49-F238E27FC236}">
                <a16:creationId xmlns:a16="http://schemas.microsoft.com/office/drawing/2014/main" id="{79F26A24-44B9-4F42-971B-10EBFE8FBB99}"/>
              </a:ext>
            </a:extLst>
          </p:cNvPr>
          <p:cNvSpPr/>
          <p:nvPr userDrawn="1"/>
        </p:nvSpPr>
        <p:spPr>
          <a:xfrm>
            <a:off x="9808488" y="6755100"/>
            <a:ext cx="11916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 name="Google Shape;35;p5">
            <a:extLst>
              <a:ext uri="{FF2B5EF4-FFF2-40B4-BE49-F238E27FC236}">
                <a16:creationId xmlns:a16="http://schemas.microsoft.com/office/drawing/2014/main" id="{CD2C8F8E-CAF0-0942-9E21-B03A51A754B6}"/>
              </a:ext>
            </a:extLst>
          </p:cNvPr>
          <p:cNvSpPr/>
          <p:nvPr userDrawn="1"/>
        </p:nvSpPr>
        <p:spPr>
          <a:xfrm>
            <a:off x="11000416" y="6755100"/>
            <a:ext cx="11916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 name="Google Shape;36;p5">
            <a:extLst>
              <a:ext uri="{FF2B5EF4-FFF2-40B4-BE49-F238E27FC236}">
                <a16:creationId xmlns:a16="http://schemas.microsoft.com/office/drawing/2014/main" id="{4BD1882B-4DF5-164C-9426-BA153FFECDA3}"/>
              </a:ext>
            </a:extLst>
          </p:cNvPr>
          <p:cNvSpPr/>
          <p:nvPr userDrawn="1"/>
        </p:nvSpPr>
        <p:spPr>
          <a:xfrm>
            <a:off x="0" y="6755100"/>
            <a:ext cx="11916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 name="Google Shape;37;p5">
            <a:extLst>
              <a:ext uri="{FF2B5EF4-FFF2-40B4-BE49-F238E27FC236}">
                <a16:creationId xmlns:a16="http://schemas.microsoft.com/office/drawing/2014/main" id="{62335FF2-79C2-FD41-BF9B-4EAD0107B192}"/>
              </a:ext>
            </a:extLst>
          </p:cNvPr>
          <p:cNvSpPr/>
          <p:nvPr userDrawn="1"/>
        </p:nvSpPr>
        <p:spPr>
          <a:xfrm>
            <a:off x="1191613" y="6755100"/>
            <a:ext cx="86168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 name="Google Shape;38;p5">
            <a:extLst>
              <a:ext uri="{FF2B5EF4-FFF2-40B4-BE49-F238E27FC236}">
                <a16:creationId xmlns:a16="http://schemas.microsoft.com/office/drawing/2014/main" id="{01BA78B1-C0D8-FB4F-9AF5-761CE8E0FE04}"/>
              </a:ext>
            </a:extLst>
          </p:cNvPr>
          <p:cNvSpPr txBox="1">
            <a:spLocks noGrp="1"/>
          </p:cNvSpPr>
          <p:nvPr>
            <p:ph type="sldNum" idx="12"/>
          </p:nvPr>
        </p:nvSpPr>
        <p:spPr>
          <a:xfrm>
            <a:off x="11307433" y="6364177"/>
            <a:ext cx="7316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36483694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5"/>
        <p:cNvGrpSpPr/>
        <p:nvPr/>
      </p:nvGrpSpPr>
      <p:grpSpPr>
        <a:xfrm>
          <a:off x="0" y="0"/>
          <a:ext cx="0" cy="0"/>
          <a:chOff x="0" y="0"/>
          <a:chExt cx="0" cy="0"/>
        </a:xfrm>
      </p:grpSpPr>
      <p:sp>
        <p:nvSpPr>
          <p:cNvPr id="16" name="Google Shape;16;p3"/>
          <p:cNvSpPr/>
          <p:nvPr/>
        </p:nvSpPr>
        <p:spPr>
          <a:xfrm>
            <a:off x="0" y="0"/>
            <a:ext cx="12192000" cy="53238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 name="Google Shape;17;p3"/>
          <p:cNvSpPr txBox="1">
            <a:spLocks noGrp="1"/>
          </p:cNvSpPr>
          <p:nvPr>
            <p:ph type="ctrTitle"/>
          </p:nvPr>
        </p:nvSpPr>
        <p:spPr>
          <a:xfrm>
            <a:off x="914400" y="2111123"/>
            <a:ext cx="10363200" cy="15465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r>
              <a:rPr lang="en-US"/>
              <a:t>Click to edit Master title style</a:t>
            </a:r>
            <a:endParaRPr/>
          </a:p>
        </p:txBody>
      </p:sp>
      <p:sp>
        <p:nvSpPr>
          <p:cNvPr id="18" name="Google Shape;18;p3"/>
          <p:cNvSpPr txBox="1">
            <a:spLocks noGrp="1"/>
          </p:cNvSpPr>
          <p:nvPr>
            <p:ph type="subTitle" idx="1"/>
          </p:nvPr>
        </p:nvSpPr>
        <p:spPr>
          <a:xfrm>
            <a:off x="914400" y="3786738"/>
            <a:ext cx="10363200" cy="1046400"/>
          </a:xfrm>
          <a:prstGeom prst="rect">
            <a:avLst/>
          </a:prstGeom>
        </p:spPr>
        <p:txBody>
          <a:bodyPr spcFirstLastPara="1" wrap="square" lIns="91425" tIns="91425" rIns="91425" bIns="91425" anchor="t" anchorCtr="0"/>
          <a:lstStyle>
            <a:lvl1pPr lvl="0" algn="ctr" rtl="0">
              <a:spcBef>
                <a:spcPts val="0"/>
              </a:spcBef>
              <a:spcAft>
                <a:spcPts val="0"/>
              </a:spcAft>
              <a:buClr>
                <a:srgbClr val="FFFFFF"/>
              </a:buClr>
              <a:buSzPts val="2400"/>
              <a:buNone/>
              <a:defRPr sz="2400" b="1">
                <a:solidFill>
                  <a:srgbClr val="FFFFFF"/>
                </a:solidFill>
              </a:defRPr>
            </a:lvl1pPr>
            <a:lvl2pPr lvl="1" algn="ctr" rtl="0">
              <a:spcBef>
                <a:spcPts val="0"/>
              </a:spcBef>
              <a:spcAft>
                <a:spcPts val="0"/>
              </a:spcAft>
              <a:buClr>
                <a:srgbClr val="FFFFFF"/>
              </a:buClr>
              <a:buSzPts val="2400"/>
              <a:buNone/>
              <a:defRPr b="1">
                <a:solidFill>
                  <a:srgbClr val="FFFFFF"/>
                </a:solidFill>
              </a:defRPr>
            </a:lvl2pPr>
            <a:lvl3pPr lvl="2" algn="ctr" rtl="0">
              <a:spcBef>
                <a:spcPts val="0"/>
              </a:spcBef>
              <a:spcAft>
                <a:spcPts val="0"/>
              </a:spcAft>
              <a:buClr>
                <a:srgbClr val="FFFFFF"/>
              </a:buClr>
              <a:buSzPts val="2400"/>
              <a:buNone/>
              <a:defRPr b="1">
                <a:solidFill>
                  <a:srgbClr val="FFFFFF"/>
                </a:solidFill>
              </a:defRPr>
            </a:lvl3pPr>
            <a:lvl4pPr lvl="3" algn="ctr" rtl="0">
              <a:spcBef>
                <a:spcPts val="0"/>
              </a:spcBef>
              <a:spcAft>
                <a:spcPts val="0"/>
              </a:spcAft>
              <a:buClr>
                <a:srgbClr val="FFFFFF"/>
              </a:buClr>
              <a:buSzPts val="2400"/>
              <a:buNone/>
              <a:defRPr sz="2400" b="1">
                <a:solidFill>
                  <a:srgbClr val="FFFFFF"/>
                </a:solidFill>
              </a:defRPr>
            </a:lvl4pPr>
            <a:lvl5pPr lvl="4" algn="ctr" rtl="0">
              <a:spcBef>
                <a:spcPts val="0"/>
              </a:spcBef>
              <a:spcAft>
                <a:spcPts val="0"/>
              </a:spcAft>
              <a:buClr>
                <a:srgbClr val="FFFFFF"/>
              </a:buClr>
              <a:buSzPts val="2400"/>
              <a:buNone/>
              <a:defRPr sz="2400" b="1">
                <a:solidFill>
                  <a:srgbClr val="FFFFFF"/>
                </a:solidFill>
              </a:defRPr>
            </a:lvl5pPr>
            <a:lvl6pPr lvl="5" algn="ctr" rtl="0">
              <a:spcBef>
                <a:spcPts val="0"/>
              </a:spcBef>
              <a:spcAft>
                <a:spcPts val="0"/>
              </a:spcAft>
              <a:buClr>
                <a:srgbClr val="FFFFFF"/>
              </a:buClr>
              <a:buSzPts val="2400"/>
              <a:buNone/>
              <a:defRPr sz="2400" b="1">
                <a:solidFill>
                  <a:srgbClr val="FFFFFF"/>
                </a:solidFill>
              </a:defRPr>
            </a:lvl6pPr>
            <a:lvl7pPr lvl="6" algn="ctr" rtl="0">
              <a:spcBef>
                <a:spcPts val="0"/>
              </a:spcBef>
              <a:spcAft>
                <a:spcPts val="0"/>
              </a:spcAft>
              <a:buClr>
                <a:srgbClr val="FFFFFF"/>
              </a:buClr>
              <a:buSzPts val="2400"/>
              <a:buNone/>
              <a:defRPr sz="2400" b="1">
                <a:solidFill>
                  <a:srgbClr val="FFFFFF"/>
                </a:solidFill>
              </a:defRPr>
            </a:lvl7pPr>
            <a:lvl8pPr lvl="7" algn="ctr" rtl="0">
              <a:spcBef>
                <a:spcPts val="0"/>
              </a:spcBef>
              <a:spcAft>
                <a:spcPts val="0"/>
              </a:spcAft>
              <a:buClr>
                <a:srgbClr val="FFFFFF"/>
              </a:buClr>
              <a:buSzPts val="2400"/>
              <a:buNone/>
              <a:defRPr sz="2400" b="1">
                <a:solidFill>
                  <a:srgbClr val="FFFFFF"/>
                </a:solidFill>
              </a:defRPr>
            </a:lvl8pPr>
            <a:lvl9pPr lvl="8" algn="ctr" rtl="0">
              <a:spcBef>
                <a:spcPts val="0"/>
              </a:spcBef>
              <a:spcAft>
                <a:spcPts val="0"/>
              </a:spcAft>
              <a:buClr>
                <a:srgbClr val="FFFFFF"/>
              </a:buClr>
              <a:buSzPts val="2400"/>
              <a:buNone/>
              <a:defRPr sz="2400" b="1">
                <a:solidFill>
                  <a:srgbClr val="FFFFFF"/>
                </a:solidFill>
              </a:defRPr>
            </a:lvl9pPr>
          </a:lstStyle>
          <a:p>
            <a:r>
              <a:rPr lang="en-US"/>
              <a:t>Click to edit Master subtitle style</a:t>
            </a:r>
            <a:endParaRPr/>
          </a:p>
        </p:txBody>
      </p:sp>
      <p:sp>
        <p:nvSpPr>
          <p:cNvPr id="19" name="Google Shape;19;p3"/>
          <p:cNvSpPr/>
          <p:nvPr/>
        </p:nvSpPr>
        <p:spPr>
          <a:xfrm>
            <a:off x="4063605" y="5323800"/>
            <a:ext cx="40636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 name="Google Shape;20;p3"/>
          <p:cNvSpPr/>
          <p:nvPr/>
        </p:nvSpPr>
        <p:spPr>
          <a:xfrm>
            <a:off x="8128361" y="5323800"/>
            <a:ext cx="40636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 name="Google Shape;21;p3"/>
          <p:cNvSpPr/>
          <p:nvPr/>
        </p:nvSpPr>
        <p:spPr>
          <a:xfrm>
            <a:off x="1" y="5323800"/>
            <a:ext cx="40636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 name="Google Shape;22;p3"/>
          <p:cNvSpPr txBox="1">
            <a:spLocks noGrp="1"/>
          </p:cNvSpPr>
          <p:nvPr>
            <p:ph type="sldNum" idx="12"/>
          </p:nvPr>
        </p:nvSpPr>
        <p:spPr>
          <a:xfrm>
            <a:off x="-167" y="6440375"/>
            <a:ext cx="12192000" cy="4179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325758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2280567" y="2882400"/>
            <a:ext cx="7631600" cy="10932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42900" algn="ctr" rtl="0">
              <a:spcBef>
                <a:spcPts val="0"/>
              </a:spcBef>
              <a:spcAft>
                <a:spcPts val="0"/>
              </a:spcAft>
              <a:buSzPts val="1800"/>
              <a:buChar char="●"/>
              <a:defRPr i="1"/>
            </a:lvl4pPr>
            <a:lvl5pPr marL="2286000" lvl="4" indent="-342900" algn="ctr" rtl="0">
              <a:spcBef>
                <a:spcPts val="0"/>
              </a:spcBef>
              <a:spcAft>
                <a:spcPts val="0"/>
              </a:spcAft>
              <a:buSzPts val="1800"/>
              <a:buChar char="○"/>
              <a:defRPr i="1"/>
            </a:lvl5pPr>
            <a:lvl6pPr marL="2743200" lvl="5" indent="-342900" algn="ctr" rtl="0">
              <a:spcBef>
                <a:spcPts val="0"/>
              </a:spcBef>
              <a:spcAft>
                <a:spcPts val="0"/>
              </a:spcAft>
              <a:buSzPts val="1800"/>
              <a:buChar char="■"/>
              <a:defRPr i="1"/>
            </a:lvl6pPr>
            <a:lvl7pPr marL="3200400" lvl="6" indent="-342900" algn="ctr" rtl="0">
              <a:spcBef>
                <a:spcPts val="0"/>
              </a:spcBef>
              <a:spcAft>
                <a:spcPts val="0"/>
              </a:spcAft>
              <a:buSzPts val="1800"/>
              <a:buChar char="●"/>
              <a:defRPr i="1"/>
            </a:lvl7pPr>
            <a:lvl8pPr marL="3657600" lvl="7" indent="-342900" algn="ctr" rtl="0">
              <a:spcBef>
                <a:spcPts val="0"/>
              </a:spcBef>
              <a:spcAft>
                <a:spcPts val="0"/>
              </a:spcAft>
              <a:buSzPts val="1800"/>
              <a:buChar char="○"/>
              <a:defRPr i="1"/>
            </a:lvl8pPr>
            <a:lvl9pPr marL="4114800" lvl="8" indent="-342900" algn="ctr">
              <a:spcBef>
                <a:spcPts val="0"/>
              </a:spcBef>
              <a:spcAft>
                <a:spcPts val="0"/>
              </a:spcAft>
              <a:buSzPts val="1800"/>
              <a:buChar char="■"/>
              <a:defRPr i="1"/>
            </a:lvl9pPr>
          </a:lstStyle>
          <a:p>
            <a:pPr lvl="0"/>
            <a:r>
              <a:rPr lang="en-US"/>
              <a:t>Click to edit Master text styles</a:t>
            </a:r>
          </a:p>
        </p:txBody>
      </p:sp>
      <p:sp>
        <p:nvSpPr>
          <p:cNvPr id="25" name="Google Shape;25;p4"/>
          <p:cNvSpPr txBox="1"/>
          <p:nvPr/>
        </p:nvSpPr>
        <p:spPr>
          <a:xfrm>
            <a:off x="4791200" y="1575225"/>
            <a:ext cx="26096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97ABBC"/>
                </a:solidFill>
              </a:rPr>
              <a:t>“</a:t>
            </a:r>
            <a:endParaRPr sz="9600" b="1">
              <a:solidFill>
                <a:srgbClr val="97ABBC"/>
              </a:solidFill>
            </a:endParaRPr>
          </a:p>
        </p:txBody>
      </p:sp>
      <p:sp>
        <p:nvSpPr>
          <p:cNvPr id="26" name="Google Shape;26;p4"/>
          <p:cNvSpPr/>
          <p:nvPr/>
        </p:nvSpPr>
        <p:spPr>
          <a:xfrm>
            <a:off x="7631044" y="2132900"/>
            <a:ext cx="22804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 name="Google Shape;27;p4"/>
          <p:cNvSpPr/>
          <p:nvPr/>
        </p:nvSpPr>
        <p:spPr>
          <a:xfrm>
            <a:off x="9912236" y="2132900"/>
            <a:ext cx="22804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 name="Google Shape;28;p4"/>
          <p:cNvSpPr/>
          <p:nvPr/>
        </p:nvSpPr>
        <p:spPr>
          <a:xfrm>
            <a:off x="0" y="2132900"/>
            <a:ext cx="22804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 name="Google Shape;29;p4"/>
          <p:cNvSpPr/>
          <p:nvPr/>
        </p:nvSpPr>
        <p:spPr>
          <a:xfrm>
            <a:off x="2280567" y="2132900"/>
            <a:ext cx="22804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0;p4"/>
          <p:cNvSpPr txBox="1">
            <a:spLocks noGrp="1"/>
          </p:cNvSpPr>
          <p:nvPr>
            <p:ph type="sldNum" idx="12"/>
          </p:nvPr>
        </p:nvSpPr>
        <p:spPr>
          <a:xfrm>
            <a:off x="-167" y="6440375"/>
            <a:ext cx="12192000" cy="4179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14863631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1191599" y="274650"/>
            <a:ext cx="9808487" cy="11430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33" name="Google Shape;33;p5"/>
          <p:cNvSpPr txBox="1">
            <a:spLocks noGrp="1"/>
          </p:cNvSpPr>
          <p:nvPr>
            <p:ph type="body" idx="1"/>
          </p:nvPr>
        </p:nvSpPr>
        <p:spPr>
          <a:xfrm>
            <a:off x="1191600" y="1831450"/>
            <a:ext cx="9808488" cy="47364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pPr lvl="0"/>
            <a:r>
              <a:rPr lang="en-US"/>
              <a:t>Click to edit Master text styles</a:t>
            </a:r>
          </a:p>
        </p:txBody>
      </p:sp>
      <p:sp>
        <p:nvSpPr>
          <p:cNvPr id="34" name="Google Shape;34;p5"/>
          <p:cNvSpPr/>
          <p:nvPr/>
        </p:nvSpPr>
        <p:spPr>
          <a:xfrm>
            <a:off x="9808488" y="6755100"/>
            <a:ext cx="11916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 name="Google Shape;35;p5"/>
          <p:cNvSpPr/>
          <p:nvPr/>
        </p:nvSpPr>
        <p:spPr>
          <a:xfrm>
            <a:off x="11000416" y="6755100"/>
            <a:ext cx="11916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6;p5"/>
          <p:cNvSpPr/>
          <p:nvPr/>
        </p:nvSpPr>
        <p:spPr>
          <a:xfrm>
            <a:off x="0" y="6755100"/>
            <a:ext cx="11916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7;p5"/>
          <p:cNvSpPr/>
          <p:nvPr/>
        </p:nvSpPr>
        <p:spPr>
          <a:xfrm>
            <a:off x="1191613" y="6755100"/>
            <a:ext cx="86168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8;p5"/>
          <p:cNvSpPr txBox="1">
            <a:spLocks noGrp="1"/>
          </p:cNvSpPr>
          <p:nvPr>
            <p:ph type="sldNum" idx="12"/>
          </p:nvPr>
        </p:nvSpPr>
        <p:spPr>
          <a:xfrm>
            <a:off x="11307433" y="6364177"/>
            <a:ext cx="7316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094297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1191600" y="274650"/>
            <a:ext cx="8616800" cy="11430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41" name="Google Shape;41;p6"/>
          <p:cNvSpPr txBox="1">
            <a:spLocks noGrp="1"/>
          </p:cNvSpPr>
          <p:nvPr>
            <p:ph type="body" idx="1"/>
          </p:nvPr>
        </p:nvSpPr>
        <p:spPr>
          <a:xfrm>
            <a:off x="1191500" y="1600200"/>
            <a:ext cx="4182400" cy="4967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pPr lvl="0"/>
            <a:r>
              <a:rPr lang="en-US"/>
              <a:t>Click to edit Master text styles</a:t>
            </a:r>
          </a:p>
        </p:txBody>
      </p:sp>
      <p:sp>
        <p:nvSpPr>
          <p:cNvPr id="42" name="Google Shape;42;p6"/>
          <p:cNvSpPr txBox="1">
            <a:spLocks noGrp="1"/>
          </p:cNvSpPr>
          <p:nvPr>
            <p:ph type="body" idx="2"/>
          </p:nvPr>
        </p:nvSpPr>
        <p:spPr>
          <a:xfrm>
            <a:off x="5625941" y="1600200"/>
            <a:ext cx="4182400" cy="4967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pPr lvl="0"/>
            <a:r>
              <a:rPr lang="en-US"/>
              <a:t>Click to edit Master text styles</a:t>
            </a:r>
          </a:p>
        </p:txBody>
      </p:sp>
      <p:sp>
        <p:nvSpPr>
          <p:cNvPr id="43" name="Google Shape;43;p6"/>
          <p:cNvSpPr/>
          <p:nvPr/>
        </p:nvSpPr>
        <p:spPr>
          <a:xfrm>
            <a:off x="9808488" y="6755100"/>
            <a:ext cx="11916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 name="Google Shape;44;p6"/>
          <p:cNvSpPr/>
          <p:nvPr/>
        </p:nvSpPr>
        <p:spPr>
          <a:xfrm>
            <a:off x="11000416" y="6755100"/>
            <a:ext cx="11916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 name="Google Shape;45;p6"/>
          <p:cNvSpPr/>
          <p:nvPr/>
        </p:nvSpPr>
        <p:spPr>
          <a:xfrm>
            <a:off x="0" y="6755100"/>
            <a:ext cx="11916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 name="Google Shape;46;p6"/>
          <p:cNvSpPr/>
          <p:nvPr/>
        </p:nvSpPr>
        <p:spPr>
          <a:xfrm>
            <a:off x="1191613" y="6755100"/>
            <a:ext cx="86168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 name="Google Shape;47;p6"/>
          <p:cNvSpPr txBox="1">
            <a:spLocks noGrp="1"/>
          </p:cNvSpPr>
          <p:nvPr>
            <p:ph type="sldNum" idx="12"/>
          </p:nvPr>
        </p:nvSpPr>
        <p:spPr>
          <a:xfrm>
            <a:off x="11307433" y="6364177"/>
            <a:ext cx="7316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25905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191600" y="274650"/>
            <a:ext cx="8616800" cy="11430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60" name="Google Shape;60;p8"/>
          <p:cNvSpPr/>
          <p:nvPr/>
        </p:nvSpPr>
        <p:spPr>
          <a:xfrm>
            <a:off x="9808488" y="6755100"/>
            <a:ext cx="11916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1" name="Google Shape;61;p8"/>
          <p:cNvSpPr/>
          <p:nvPr/>
        </p:nvSpPr>
        <p:spPr>
          <a:xfrm>
            <a:off x="11000416" y="6755100"/>
            <a:ext cx="11916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 name="Google Shape;62;p8"/>
          <p:cNvSpPr/>
          <p:nvPr/>
        </p:nvSpPr>
        <p:spPr>
          <a:xfrm>
            <a:off x="0" y="6755100"/>
            <a:ext cx="11916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 name="Google Shape;63;p8"/>
          <p:cNvSpPr/>
          <p:nvPr/>
        </p:nvSpPr>
        <p:spPr>
          <a:xfrm>
            <a:off x="1191613" y="6755100"/>
            <a:ext cx="86168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4" name="Google Shape;64;p8"/>
          <p:cNvSpPr txBox="1">
            <a:spLocks noGrp="1"/>
          </p:cNvSpPr>
          <p:nvPr>
            <p:ph type="sldNum" idx="12"/>
          </p:nvPr>
        </p:nvSpPr>
        <p:spPr>
          <a:xfrm>
            <a:off x="11307433" y="6364177"/>
            <a:ext cx="7316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84756584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5"/>
        <p:cNvGrpSpPr/>
        <p:nvPr/>
      </p:nvGrpSpPr>
      <p:grpSpPr>
        <a:xfrm>
          <a:off x="0" y="0"/>
          <a:ext cx="0" cy="0"/>
          <a:chOff x="0" y="0"/>
          <a:chExt cx="0" cy="0"/>
        </a:xfrm>
      </p:grpSpPr>
      <p:sp>
        <p:nvSpPr>
          <p:cNvPr id="66" name="Google Shape;66;p9"/>
          <p:cNvSpPr txBox="1">
            <a:spLocks noGrp="1"/>
          </p:cNvSpPr>
          <p:nvPr>
            <p:ph type="body" idx="1"/>
          </p:nvPr>
        </p:nvSpPr>
        <p:spPr>
          <a:xfrm>
            <a:off x="1191600" y="6199950"/>
            <a:ext cx="8616800" cy="467700"/>
          </a:xfrm>
          <a:prstGeom prst="rect">
            <a:avLst/>
          </a:prstGeom>
        </p:spPr>
        <p:txBody>
          <a:bodyPr spcFirstLastPara="1" wrap="square" lIns="91425" tIns="91425" rIns="91425" bIns="91425" anchor="b" anchorCtr="0"/>
          <a:lstStyle>
            <a:lvl1pPr marL="457200" lvl="0" indent="-228600">
              <a:spcBef>
                <a:spcPts val="360"/>
              </a:spcBef>
              <a:spcAft>
                <a:spcPts val="0"/>
              </a:spcAft>
              <a:buClr>
                <a:srgbClr val="2185C5"/>
              </a:buClr>
              <a:buSzPts val="1400"/>
              <a:buNone/>
              <a:defRPr sz="1400">
                <a:solidFill>
                  <a:srgbClr val="2185C5"/>
                </a:solidFill>
              </a:defRPr>
            </a:lvl1pPr>
          </a:lstStyle>
          <a:p>
            <a:pPr lvl="0"/>
            <a:r>
              <a:rPr lang="en-US"/>
              <a:t>Click to edit Master text styles</a:t>
            </a:r>
          </a:p>
        </p:txBody>
      </p:sp>
      <p:sp>
        <p:nvSpPr>
          <p:cNvPr id="67" name="Google Shape;67;p9"/>
          <p:cNvSpPr/>
          <p:nvPr/>
        </p:nvSpPr>
        <p:spPr>
          <a:xfrm>
            <a:off x="9808488" y="6755100"/>
            <a:ext cx="11916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8" name="Google Shape;68;p9"/>
          <p:cNvSpPr/>
          <p:nvPr/>
        </p:nvSpPr>
        <p:spPr>
          <a:xfrm>
            <a:off x="11000416" y="6755100"/>
            <a:ext cx="11916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 name="Google Shape;69;p9"/>
          <p:cNvSpPr/>
          <p:nvPr/>
        </p:nvSpPr>
        <p:spPr>
          <a:xfrm>
            <a:off x="0" y="6755100"/>
            <a:ext cx="11916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0" name="Google Shape;70;p9"/>
          <p:cNvSpPr/>
          <p:nvPr/>
        </p:nvSpPr>
        <p:spPr>
          <a:xfrm>
            <a:off x="1191613" y="6755100"/>
            <a:ext cx="86168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1" name="Google Shape;71;p9"/>
          <p:cNvSpPr txBox="1">
            <a:spLocks noGrp="1"/>
          </p:cNvSpPr>
          <p:nvPr>
            <p:ph type="sldNum" idx="12"/>
          </p:nvPr>
        </p:nvSpPr>
        <p:spPr>
          <a:xfrm>
            <a:off x="11307433" y="6364177"/>
            <a:ext cx="731600" cy="417900"/>
          </a:xfrm>
          <a:prstGeom prst="rect">
            <a:avLst/>
          </a:prstGeom>
        </p:spPr>
        <p:txBody>
          <a:bodyPr spcFirstLastPara="1" wrap="square" lIns="91425" tIns="91425" rIns="91425" bIns="91425" anchor="t" anchorCtr="0">
            <a:noAutofit/>
          </a:bodyPr>
          <a:lstStyle>
            <a:lvl1pPr lvl="0">
              <a:buNone/>
              <a:defRPr>
                <a:solidFill>
                  <a:srgbClr val="2185C5"/>
                </a:solidFill>
              </a:defRPr>
            </a:lvl1pPr>
            <a:lvl2pPr lvl="1">
              <a:buNone/>
              <a:defRPr>
                <a:solidFill>
                  <a:srgbClr val="2185C5"/>
                </a:solidFill>
              </a:defRPr>
            </a:lvl2pPr>
            <a:lvl3pPr lvl="2">
              <a:buNone/>
              <a:defRPr>
                <a:solidFill>
                  <a:srgbClr val="2185C5"/>
                </a:solidFill>
              </a:defRPr>
            </a:lvl3pPr>
            <a:lvl4pPr lvl="3">
              <a:buNone/>
              <a:defRPr>
                <a:solidFill>
                  <a:srgbClr val="2185C5"/>
                </a:solidFill>
              </a:defRPr>
            </a:lvl4pPr>
            <a:lvl5pPr lvl="4">
              <a:buNone/>
              <a:defRPr>
                <a:solidFill>
                  <a:srgbClr val="2185C5"/>
                </a:solidFill>
              </a:defRPr>
            </a:lvl5pPr>
            <a:lvl6pPr lvl="5">
              <a:buNone/>
              <a:defRPr>
                <a:solidFill>
                  <a:srgbClr val="2185C5"/>
                </a:solidFill>
              </a:defRPr>
            </a:lvl6pPr>
            <a:lvl7pPr lvl="6">
              <a:buNone/>
              <a:defRPr>
                <a:solidFill>
                  <a:srgbClr val="2185C5"/>
                </a:solidFill>
              </a:defRPr>
            </a:lvl7pPr>
            <a:lvl8pPr lvl="7">
              <a:buNone/>
              <a:defRPr>
                <a:solidFill>
                  <a:srgbClr val="2185C5"/>
                </a:solidFill>
              </a:defRPr>
            </a:lvl8pPr>
            <a:lvl9pPr lvl="8">
              <a:buNone/>
              <a:defRPr>
                <a:solidFill>
                  <a:srgbClr val="2185C5"/>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6470796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9808488" y="6755100"/>
            <a:ext cx="11916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 name="Google Shape;74;p10"/>
          <p:cNvSpPr/>
          <p:nvPr/>
        </p:nvSpPr>
        <p:spPr>
          <a:xfrm>
            <a:off x="11000416" y="6755100"/>
            <a:ext cx="11916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 name="Google Shape;75;p10"/>
          <p:cNvSpPr/>
          <p:nvPr/>
        </p:nvSpPr>
        <p:spPr>
          <a:xfrm>
            <a:off x="0" y="6755100"/>
            <a:ext cx="11916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 name="Google Shape;76;p10"/>
          <p:cNvSpPr/>
          <p:nvPr/>
        </p:nvSpPr>
        <p:spPr>
          <a:xfrm>
            <a:off x="1191613" y="6755100"/>
            <a:ext cx="86168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7" name="Google Shape;77;p10"/>
          <p:cNvSpPr txBox="1">
            <a:spLocks noGrp="1"/>
          </p:cNvSpPr>
          <p:nvPr>
            <p:ph type="sldNum" idx="12"/>
          </p:nvPr>
        </p:nvSpPr>
        <p:spPr>
          <a:xfrm>
            <a:off x="11307433" y="6364177"/>
            <a:ext cx="7316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033758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color background">
  <p:cSld name="Blank color background">
    <p:bg>
      <p:bgPr>
        <a:solidFill>
          <a:srgbClr val="2185C5"/>
        </a:solidFill>
        <a:effectLst/>
      </p:bgPr>
    </p:bg>
    <p:spTree>
      <p:nvGrpSpPr>
        <p:cNvPr id="1" name="Shape 78"/>
        <p:cNvGrpSpPr/>
        <p:nvPr/>
      </p:nvGrpSpPr>
      <p:grpSpPr>
        <a:xfrm>
          <a:off x="0" y="0"/>
          <a:ext cx="0" cy="0"/>
          <a:chOff x="0" y="0"/>
          <a:chExt cx="0" cy="0"/>
        </a:xfrm>
      </p:grpSpPr>
      <p:sp>
        <p:nvSpPr>
          <p:cNvPr id="79" name="Google Shape;79;p11"/>
          <p:cNvSpPr/>
          <p:nvPr/>
        </p:nvSpPr>
        <p:spPr>
          <a:xfrm>
            <a:off x="9808488" y="6755100"/>
            <a:ext cx="11916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 name="Google Shape;80;p11"/>
          <p:cNvSpPr/>
          <p:nvPr/>
        </p:nvSpPr>
        <p:spPr>
          <a:xfrm>
            <a:off x="11000416" y="6755100"/>
            <a:ext cx="11916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 name="Google Shape;81;p11"/>
          <p:cNvSpPr/>
          <p:nvPr/>
        </p:nvSpPr>
        <p:spPr>
          <a:xfrm>
            <a:off x="0" y="6755100"/>
            <a:ext cx="1191600" cy="1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 name="Google Shape;82;p11"/>
          <p:cNvSpPr/>
          <p:nvPr/>
        </p:nvSpPr>
        <p:spPr>
          <a:xfrm>
            <a:off x="1191613" y="6755100"/>
            <a:ext cx="86168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 name="Google Shape;83;p11"/>
          <p:cNvSpPr txBox="1">
            <a:spLocks noGrp="1"/>
          </p:cNvSpPr>
          <p:nvPr>
            <p:ph type="sldNum" idx="12"/>
          </p:nvPr>
        </p:nvSpPr>
        <p:spPr>
          <a:xfrm>
            <a:off x="11307433" y="6364177"/>
            <a:ext cx="731600" cy="4179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489428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91600" y="274650"/>
            <a:ext cx="8616800" cy="11430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1191600" y="1831450"/>
            <a:ext cx="8616800" cy="47364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marL="914400" lvl="1"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marL="1371600" lvl="2"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marL="1828800" lvl="3"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marL="2286000" lvl="4"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marL="2743200" lvl="5"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marL="3200400" lvl="6"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marL="3657600" lvl="7"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marL="4114800" lvl="8"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307433" y="6364177"/>
            <a:ext cx="731600" cy="417900"/>
          </a:xfrm>
          <a:prstGeom prst="rect">
            <a:avLst/>
          </a:prstGeom>
          <a:noFill/>
          <a:ln>
            <a:noFill/>
          </a:ln>
        </p:spPr>
        <p:txBody>
          <a:bodyPr spcFirstLastPara="1" wrap="square" lIns="91425" tIns="91425" rIns="91425" bIns="91425" anchor="t" anchorCtr="0">
            <a:noAutofit/>
          </a:bodyPr>
          <a:lstStyle>
            <a:lvl1pPr lvl="0" algn="r">
              <a:buNone/>
              <a:defRPr sz="1300">
                <a:solidFill>
                  <a:srgbClr val="97ABBC"/>
                </a:solidFill>
                <a:latin typeface="Lato"/>
                <a:ea typeface="Lato"/>
                <a:cs typeface="Lato"/>
                <a:sym typeface="Lato"/>
              </a:defRPr>
            </a:lvl1pPr>
            <a:lvl2pPr lvl="1" algn="r">
              <a:buNone/>
              <a:defRPr sz="1300">
                <a:solidFill>
                  <a:srgbClr val="97ABBC"/>
                </a:solidFill>
                <a:latin typeface="Lato"/>
                <a:ea typeface="Lato"/>
                <a:cs typeface="Lato"/>
                <a:sym typeface="Lato"/>
              </a:defRPr>
            </a:lvl2pPr>
            <a:lvl3pPr lvl="2" algn="r">
              <a:buNone/>
              <a:defRPr sz="1300">
                <a:solidFill>
                  <a:srgbClr val="97ABBC"/>
                </a:solidFill>
                <a:latin typeface="Lato"/>
                <a:ea typeface="Lato"/>
                <a:cs typeface="Lato"/>
                <a:sym typeface="Lato"/>
              </a:defRPr>
            </a:lvl3pPr>
            <a:lvl4pPr lvl="3" algn="r">
              <a:buNone/>
              <a:defRPr sz="1300">
                <a:solidFill>
                  <a:srgbClr val="97ABBC"/>
                </a:solidFill>
                <a:latin typeface="Lato"/>
                <a:ea typeface="Lato"/>
                <a:cs typeface="Lato"/>
                <a:sym typeface="Lato"/>
              </a:defRPr>
            </a:lvl4pPr>
            <a:lvl5pPr lvl="4" algn="r">
              <a:buNone/>
              <a:defRPr sz="1300">
                <a:solidFill>
                  <a:srgbClr val="97ABBC"/>
                </a:solidFill>
                <a:latin typeface="Lato"/>
                <a:ea typeface="Lato"/>
                <a:cs typeface="Lato"/>
                <a:sym typeface="Lato"/>
              </a:defRPr>
            </a:lvl5pPr>
            <a:lvl6pPr lvl="5" algn="r">
              <a:buNone/>
              <a:defRPr sz="1300">
                <a:solidFill>
                  <a:srgbClr val="97ABBC"/>
                </a:solidFill>
                <a:latin typeface="Lato"/>
                <a:ea typeface="Lato"/>
                <a:cs typeface="Lato"/>
                <a:sym typeface="Lato"/>
              </a:defRPr>
            </a:lvl6pPr>
            <a:lvl7pPr lvl="6" algn="r">
              <a:buNone/>
              <a:defRPr sz="1300">
                <a:solidFill>
                  <a:srgbClr val="97ABBC"/>
                </a:solidFill>
                <a:latin typeface="Lato"/>
                <a:ea typeface="Lato"/>
                <a:cs typeface="Lato"/>
                <a:sym typeface="Lato"/>
              </a:defRPr>
            </a:lvl7pPr>
            <a:lvl8pPr lvl="7" algn="r">
              <a:buNone/>
              <a:defRPr sz="1300">
                <a:solidFill>
                  <a:srgbClr val="97ABBC"/>
                </a:solidFill>
                <a:latin typeface="Lato"/>
                <a:ea typeface="Lato"/>
                <a:cs typeface="Lato"/>
                <a:sym typeface="Lato"/>
              </a:defRPr>
            </a:lvl8pPr>
            <a:lvl9pPr lvl="8" algn="r">
              <a:buNone/>
              <a:defRPr sz="1300">
                <a:solidFill>
                  <a:srgbClr val="97ABBC"/>
                </a:solidFill>
                <a:latin typeface="Lato"/>
                <a:ea typeface="Lato"/>
                <a:cs typeface="Lato"/>
                <a:sym typeface="Lat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3207048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7" r:id="rId6"/>
    <p:sldLayoutId id="2147483668" r:id="rId7"/>
    <p:sldLayoutId id="2147483669" r:id="rId8"/>
    <p:sldLayoutId id="2147483670" r:id="rId9"/>
    <p:sldLayoutId id="2147483671" r:id="rId10"/>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0.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10.xml"/><Relationship Id="rId5" Type="http://schemas.openxmlformats.org/officeDocument/2006/relationships/image" Target="../media/image7.emf"/><Relationship Id="rId4" Type="http://schemas.openxmlformats.org/officeDocument/2006/relationships/image" Target="../media/image6.emf"/></Relationships>
</file>

<file path=ppt/slides/_rels/slide1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6.png"/><Relationship Id="rId4"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7.png"/><Relationship Id="rId1" Type="http://schemas.openxmlformats.org/officeDocument/2006/relationships/slideLayout" Target="../slideLayouts/slideLayout10.xml"/><Relationship Id="rId4" Type="http://schemas.openxmlformats.org/officeDocument/2006/relationships/image" Target="../media/image34.emf"/></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0.xml"/><Relationship Id="rId1" Type="http://schemas.openxmlformats.org/officeDocument/2006/relationships/tags" Target="../tags/tag4.xml"/></Relationships>
</file>

<file path=ppt/slides/_rels/slide37.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0.xml"/><Relationship Id="rId5" Type="http://schemas.openxmlformats.org/officeDocument/2006/relationships/image" Target="../media/image49.png"/><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3" Type="http://schemas.openxmlformats.org/officeDocument/2006/relationships/hyperlink" Target="mailto:y.chen-10@tudelf.nl"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hyperlink" Target="https://www.fontsquirrel.com/fonts/raleway"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hyperlink" Target="https://www.fontsquirrel.com/fonts/lato"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920716" y="1651646"/>
            <a:ext cx="10157592" cy="1546500"/>
          </a:xfrm>
          <a:prstGeom prst="rect">
            <a:avLst/>
          </a:prstGeom>
        </p:spPr>
        <p:txBody>
          <a:bodyPr spcFirstLastPara="1" wrap="square" lIns="91425" tIns="91425" rIns="91425" bIns="91425" anchor="t" anchorCtr="0">
            <a:noAutofit/>
          </a:bodyPr>
          <a:lstStyle/>
          <a:p>
            <a:r>
              <a:rPr lang="it" dirty="0"/>
              <a:t>CS 4215: </a:t>
            </a:r>
            <a:r>
              <a:rPr lang="en-US" dirty="0"/>
              <a:t>Quantitative</a:t>
            </a:r>
            <a:r>
              <a:rPr lang="en" dirty="0"/>
              <a:t> Performance Evaluation for Computing Systems</a:t>
            </a:r>
            <a:endParaRPr dirty="0"/>
          </a:p>
        </p:txBody>
      </p:sp>
      <p:sp>
        <p:nvSpPr>
          <p:cNvPr id="3" name="Google Shape;88;p12">
            <a:extLst>
              <a:ext uri="{FF2B5EF4-FFF2-40B4-BE49-F238E27FC236}">
                <a16:creationId xmlns:a16="http://schemas.microsoft.com/office/drawing/2014/main" id="{88E5FD1E-9D64-2443-807E-9B3BEC3811F1}"/>
              </a:ext>
            </a:extLst>
          </p:cNvPr>
          <p:cNvSpPr txBox="1">
            <a:spLocks/>
          </p:cNvSpPr>
          <p:nvPr/>
        </p:nvSpPr>
        <p:spPr>
          <a:xfrm>
            <a:off x="1166902" y="4078322"/>
            <a:ext cx="6628944" cy="154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1pPr>
            <a:lvl2pPr marR="0" lvl="1" algn="l" rtl="0" eaLnBrk="1" hangingPunct="1">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2pPr>
            <a:lvl3pPr marR="0" lvl="2" algn="l" rtl="0" eaLnBrk="1" hangingPunct="1">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3pPr>
            <a:lvl4pPr marR="0" lvl="3" algn="l" rtl="0" eaLnBrk="1" hangingPunct="1">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4pPr>
            <a:lvl5pPr marR="0" lvl="4" algn="l" rtl="0" eaLnBrk="1" hangingPunct="1">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5pPr>
            <a:lvl6pPr marR="0" lvl="5" algn="l" rtl="0" eaLnBrk="1" hangingPunct="1">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6pPr>
            <a:lvl7pPr marR="0" lvl="6" algn="l" rtl="0" eaLnBrk="1" hangingPunct="1">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7pPr>
            <a:lvl8pPr marR="0" lvl="7" algn="l" rtl="0" eaLnBrk="1" hangingPunct="1">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8pPr>
            <a:lvl9pPr marR="0" lvl="8" algn="l" rtl="0" eaLnBrk="1" hangingPunct="1">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9pPr>
          </a:lstStyle>
          <a:p>
            <a:r>
              <a:rPr lang="it" dirty="0"/>
              <a:t>Lydia Y. Chen</a:t>
            </a:r>
          </a:p>
          <a:p>
            <a:r>
              <a:rPr lang="it" dirty="0"/>
              <a:t>y.chen-10@tudelft.nl</a:t>
            </a:r>
            <a:br>
              <a:rPr lang="it" dirty="0"/>
            </a:br>
            <a:endParaRPr lang="it"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CC8E5-B73A-AD4E-980A-BCFFDFDE9A41}"/>
              </a:ext>
            </a:extLst>
          </p:cNvPr>
          <p:cNvSpPr>
            <a:spLocks noGrp="1"/>
          </p:cNvSpPr>
          <p:nvPr>
            <p:ph type="ctrTitle"/>
          </p:nvPr>
        </p:nvSpPr>
        <p:spPr/>
        <p:txBody>
          <a:bodyPr/>
          <a:lstStyle/>
          <a:p>
            <a:r>
              <a:rPr lang="en-US" dirty="0"/>
              <a:t>Operational Laws &amp; </a:t>
            </a:r>
            <a:br>
              <a:rPr lang="en-US" dirty="0"/>
            </a:br>
            <a:r>
              <a:rPr lang="en-US" dirty="0"/>
              <a:t>Modification Analysis</a:t>
            </a:r>
          </a:p>
        </p:txBody>
      </p:sp>
      <p:sp>
        <p:nvSpPr>
          <p:cNvPr id="3" name="Subtitle 2">
            <a:extLst>
              <a:ext uri="{FF2B5EF4-FFF2-40B4-BE49-F238E27FC236}">
                <a16:creationId xmlns:a16="http://schemas.microsoft.com/office/drawing/2014/main" id="{DF235A31-2F8A-BA4A-BE61-FE24545ED9B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A142BE77-FEF6-0740-A6C0-97B19A66DC0A}"/>
              </a:ext>
            </a:extLst>
          </p:cNvPr>
          <p:cNvSpPr>
            <a:spLocks noGrp="1"/>
          </p:cNvSpPr>
          <p:nvPr>
            <p:ph type="sldNum" idx="12"/>
          </p:nvPr>
        </p:nvSpPr>
        <p:spPr/>
        <p:txBody>
          <a:bodyPr/>
          <a:lstStyle/>
          <a:p>
            <a:fld id="{00000000-1234-1234-1234-123412341234}" type="slidenum">
              <a:rPr lang="en" smtClean="0"/>
              <a:pPr/>
              <a:t>10</a:t>
            </a:fld>
            <a:endParaRPr lang="en"/>
          </a:p>
        </p:txBody>
      </p:sp>
      <p:sp>
        <p:nvSpPr>
          <p:cNvPr id="5" name="TextBox 4">
            <a:extLst>
              <a:ext uri="{FF2B5EF4-FFF2-40B4-BE49-F238E27FC236}">
                <a16:creationId xmlns:a16="http://schemas.microsoft.com/office/drawing/2014/main" id="{E328A5D6-4840-0F4A-8DC1-3CE8531CFDFD}"/>
              </a:ext>
            </a:extLst>
          </p:cNvPr>
          <p:cNvSpPr txBox="1"/>
          <p:nvPr/>
        </p:nvSpPr>
        <p:spPr>
          <a:xfrm>
            <a:off x="3106615" y="1101969"/>
            <a:ext cx="2391508" cy="1172308"/>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3568679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65F38-CCFA-A743-9396-3956201D333E}"/>
              </a:ext>
            </a:extLst>
          </p:cNvPr>
          <p:cNvSpPr>
            <a:spLocks noGrp="1"/>
          </p:cNvSpPr>
          <p:nvPr>
            <p:ph type="title"/>
          </p:nvPr>
        </p:nvSpPr>
        <p:spPr/>
        <p:txBody>
          <a:bodyPr/>
          <a:lstStyle/>
          <a:p>
            <a:r>
              <a:rPr lang="en-US" dirty="0"/>
              <a:t>Operational laws</a:t>
            </a:r>
          </a:p>
        </p:txBody>
      </p:sp>
      <p:sp>
        <p:nvSpPr>
          <p:cNvPr id="5" name="Google Shape;260;p29">
            <a:extLst>
              <a:ext uri="{FF2B5EF4-FFF2-40B4-BE49-F238E27FC236}">
                <a16:creationId xmlns:a16="http://schemas.microsoft.com/office/drawing/2014/main" id="{71FFF8F0-DBA3-F64E-94FD-2D3F4FFF0F0D}"/>
              </a:ext>
            </a:extLst>
          </p:cNvPr>
          <p:cNvSpPr txBox="1">
            <a:spLocks noGrp="1"/>
          </p:cNvSpPr>
          <p:nvPr>
            <p:ph type="body" idx="1"/>
          </p:nvPr>
        </p:nvSpPr>
        <p:spPr>
          <a:xfrm>
            <a:off x="2079480" y="2481150"/>
            <a:ext cx="2491200" cy="1740000"/>
          </a:xfrm>
          <a:prstGeom prst="rect">
            <a:avLst/>
          </a:prstGeom>
        </p:spPr>
        <p:txBody>
          <a:bodyPr spcFirstLastPara="1" wrap="square" lIns="91425" tIns="91425" rIns="91425" bIns="91425" anchor="t" anchorCtr="0">
            <a:noAutofit/>
          </a:bodyPr>
          <a:lstStyle/>
          <a:p>
            <a:pPr marL="76200" indent="0">
              <a:buNone/>
            </a:pPr>
            <a:r>
              <a:rPr lang="en-US" sz="2400" dirty="0">
                <a:latin typeface="Lato" panose="020F0502020204030203" pitchFamily="34" charset="77"/>
              </a:rPr>
              <a:t>Utilization Law</a:t>
            </a:r>
          </a:p>
        </p:txBody>
      </p:sp>
      <p:sp>
        <p:nvSpPr>
          <p:cNvPr id="4" name="Slide Number Placeholder 3">
            <a:extLst>
              <a:ext uri="{FF2B5EF4-FFF2-40B4-BE49-F238E27FC236}">
                <a16:creationId xmlns:a16="http://schemas.microsoft.com/office/drawing/2014/main" id="{E3CE8646-4969-1E40-9924-F93A9710DCFA}"/>
              </a:ext>
            </a:extLst>
          </p:cNvPr>
          <p:cNvSpPr>
            <a:spLocks noGrp="1"/>
          </p:cNvSpPr>
          <p:nvPr>
            <p:ph type="sldNum" idx="12"/>
          </p:nvPr>
        </p:nvSpPr>
        <p:spPr/>
        <p:txBody>
          <a:bodyPr/>
          <a:lstStyle/>
          <a:p>
            <a:fld id="{00000000-1234-1234-1234-123412341234}" type="slidenum">
              <a:rPr lang="en" smtClean="0"/>
              <a:pPr/>
              <a:t>11</a:t>
            </a:fld>
            <a:endParaRPr lang="en"/>
          </a:p>
        </p:txBody>
      </p:sp>
      <p:sp>
        <p:nvSpPr>
          <p:cNvPr id="6" name="Google Shape;261;p29">
            <a:extLst>
              <a:ext uri="{FF2B5EF4-FFF2-40B4-BE49-F238E27FC236}">
                <a16:creationId xmlns:a16="http://schemas.microsoft.com/office/drawing/2014/main" id="{6CB02DAD-1E78-AD4D-B17D-7B86149B3CBF}"/>
              </a:ext>
            </a:extLst>
          </p:cNvPr>
          <p:cNvSpPr txBox="1">
            <a:spLocks/>
          </p:cNvSpPr>
          <p:nvPr/>
        </p:nvSpPr>
        <p:spPr>
          <a:xfrm>
            <a:off x="4698340" y="2481150"/>
            <a:ext cx="2491200" cy="174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indent="0" eaLnBrk="1" hangingPunct="1">
              <a:spcBef>
                <a:spcPts val="600"/>
              </a:spcBef>
              <a:buClr>
                <a:srgbClr val="677480"/>
              </a:buClr>
              <a:buSzPts val="3000"/>
              <a:buFont typeface="Lato"/>
              <a:buNone/>
              <a:defRPr sz="2400" b="1">
                <a:solidFill>
                  <a:srgbClr val="677480"/>
                </a:solidFill>
                <a:latin typeface="Lato"/>
                <a:ea typeface="Lato"/>
                <a:cs typeface="Lato"/>
                <a:sym typeface="Lato"/>
              </a:defRPr>
            </a:lvl1pPr>
            <a:lvl2pPr marL="914400" indent="-381000" eaLnBrk="1" hangingPunct="1">
              <a:buClr>
                <a:srgbClr val="677480"/>
              </a:buClr>
              <a:buSzPts val="2400"/>
              <a:buFont typeface="Lato"/>
              <a:buChar char="○"/>
              <a:defRPr sz="2400">
                <a:solidFill>
                  <a:srgbClr val="677480"/>
                </a:solidFill>
                <a:latin typeface="Lato"/>
                <a:ea typeface="Lato"/>
                <a:cs typeface="Lato"/>
                <a:sym typeface="Lato"/>
              </a:defRPr>
            </a:lvl2pPr>
            <a:lvl3pPr marL="1371600" indent="-381000" eaLnBrk="1" hangingPunct="1">
              <a:buClr>
                <a:srgbClr val="677480"/>
              </a:buClr>
              <a:buSzPts val="2400"/>
              <a:buFont typeface="Lato"/>
              <a:buChar char="■"/>
              <a:defRPr sz="2400">
                <a:solidFill>
                  <a:srgbClr val="677480"/>
                </a:solidFill>
                <a:latin typeface="Lato"/>
                <a:ea typeface="Lato"/>
                <a:cs typeface="Lato"/>
                <a:sym typeface="Lato"/>
              </a:defRPr>
            </a:lvl3pPr>
            <a:lvl4pPr marL="1828800" indent="-342900" eaLnBrk="1" hangingPunct="1">
              <a:buClr>
                <a:srgbClr val="677480"/>
              </a:buClr>
              <a:buSzPts val="1800"/>
              <a:buFont typeface="Lato"/>
              <a:buChar char="●"/>
              <a:defRPr sz="1800">
                <a:solidFill>
                  <a:srgbClr val="677480"/>
                </a:solidFill>
                <a:latin typeface="Lato"/>
                <a:ea typeface="Lato"/>
                <a:cs typeface="Lato"/>
                <a:sym typeface="Lato"/>
              </a:defRPr>
            </a:lvl4pPr>
            <a:lvl5pPr marL="2286000" indent="-342900" eaLnBrk="1" hangingPunct="1">
              <a:buClr>
                <a:srgbClr val="677480"/>
              </a:buClr>
              <a:buSzPts val="1800"/>
              <a:buFont typeface="Lato"/>
              <a:buChar char="○"/>
              <a:defRPr sz="1800">
                <a:solidFill>
                  <a:srgbClr val="677480"/>
                </a:solidFill>
                <a:latin typeface="Lato"/>
                <a:ea typeface="Lato"/>
                <a:cs typeface="Lato"/>
                <a:sym typeface="Lato"/>
              </a:defRPr>
            </a:lvl5pPr>
            <a:lvl6pPr marL="2743200" indent="-342900" eaLnBrk="1" hangingPunct="1">
              <a:buClr>
                <a:srgbClr val="677480"/>
              </a:buClr>
              <a:buSzPts val="1800"/>
              <a:buFont typeface="Lato"/>
              <a:buChar char="■"/>
              <a:defRPr sz="1800">
                <a:solidFill>
                  <a:srgbClr val="677480"/>
                </a:solidFill>
                <a:latin typeface="Lato"/>
                <a:ea typeface="Lato"/>
                <a:cs typeface="Lato"/>
                <a:sym typeface="Lato"/>
              </a:defRPr>
            </a:lvl6pPr>
            <a:lvl7pPr marL="3200400" indent="-342900" eaLnBrk="1" hangingPunct="1">
              <a:buClr>
                <a:srgbClr val="677480"/>
              </a:buClr>
              <a:buSzPts val="1800"/>
              <a:buFont typeface="Lato"/>
              <a:buChar char="●"/>
              <a:defRPr sz="1800">
                <a:solidFill>
                  <a:srgbClr val="677480"/>
                </a:solidFill>
                <a:latin typeface="Lato"/>
                <a:ea typeface="Lato"/>
                <a:cs typeface="Lato"/>
                <a:sym typeface="Lato"/>
              </a:defRPr>
            </a:lvl7pPr>
            <a:lvl8pPr marL="3657600" indent="-342900" eaLnBrk="1" hangingPunct="1">
              <a:buClr>
                <a:srgbClr val="677480"/>
              </a:buClr>
              <a:buSzPts val="1800"/>
              <a:buFont typeface="Lato"/>
              <a:buChar char="○"/>
              <a:defRPr sz="1800">
                <a:solidFill>
                  <a:srgbClr val="677480"/>
                </a:solidFill>
                <a:latin typeface="Lato"/>
                <a:ea typeface="Lato"/>
                <a:cs typeface="Lato"/>
                <a:sym typeface="Lato"/>
              </a:defRPr>
            </a:lvl8pPr>
            <a:lvl9pPr marL="4114800" indent="-342900" eaLnBrk="1" hangingPunct="1">
              <a:buClr>
                <a:srgbClr val="677480"/>
              </a:buClr>
              <a:buSzPts val="1800"/>
              <a:buFont typeface="Lato"/>
              <a:buChar char="■"/>
              <a:defRPr sz="1800">
                <a:solidFill>
                  <a:srgbClr val="677480"/>
                </a:solidFill>
                <a:latin typeface="Lato"/>
                <a:ea typeface="Lato"/>
                <a:cs typeface="Lato"/>
                <a:sym typeface="Lato"/>
              </a:defRPr>
            </a:lvl9pPr>
          </a:lstStyle>
          <a:p>
            <a:r>
              <a:rPr lang="en-US" b="0" dirty="0">
                <a:latin typeface="Lato" panose="020F0502020204030203" pitchFamily="34" charset="77"/>
              </a:rPr>
              <a:t>Forced Flow Law</a:t>
            </a:r>
          </a:p>
        </p:txBody>
      </p:sp>
      <p:sp>
        <p:nvSpPr>
          <p:cNvPr id="7" name="Google Shape;262;p29">
            <a:extLst>
              <a:ext uri="{FF2B5EF4-FFF2-40B4-BE49-F238E27FC236}">
                <a16:creationId xmlns:a16="http://schemas.microsoft.com/office/drawing/2014/main" id="{055DB354-715C-EE46-9516-CA5E5C50E3B0}"/>
              </a:ext>
            </a:extLst>
          </p:cNvPr>
          <p:cNvSpPr txBox="1">
            <a:spLocks/>
          </p:cNvSpPr>
          <p:nvPr/>
        </p:nvSpPr>
        <p:spPr>
          <a:xfrm>
            <a:off x="7317200" y="2481150"/>
            <a:ext cx="2491200" cy="174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indent="0" eaLnBrk="1" hangingPunct="1">
              <a:spcBef>
                <a:spcPts val="600"/>
              </a:spcBef>
              <a:buClr>
                <a:srgbClr val="677480"/>
              </a:buClr>
              <a:buSzPts val="3000"/>
              <a:buFont typeface="Lato"/>
              <a:buNone/>
              <a:defRPr sz="2400" b="1">
                <a:solidFill>
                  <a:srgbClr val="677480"/>
                </a:solidFill>
                <a:latin typeface="Lato"/>
                <a:ea typeface="Lato"/>
                <a:cs typeface="Lato"/>
                <a:sym typeface="Lato"/>
              </a:defRPr>
            </a:lvl1pPr>
            <a:lvl2pPr marL="914400" indent="-381000" eaLnBrk="1" hangingPunct="1">
              <a:buClr>
                <a:srgbClr val="677480"/>
              </a:buClr>
              <a:buSzPts val="2400"/>
              <a:buFont typeface="Lato"/>
              <a:buChar char="○"/>
              <a:defRPr sz="2400">
                <a:solidFill>
                  <a:srgbClr val="677480"/>
                </a:solidFill>
                <a:latin typeface="Lato"/>
                <a:ea typeface="Lato"/>
                <a:cs typeface="Lato"/>
                <a:sym typeface="Lato"/>
              </a:defRPr>
            </a:lvl2pPr>
            <a:lvl3pPr marL="1371600" indent="-381000" eaLnBrk="1" hangingPunct="1">
              <a:buClr>
                <a:srgbClr val="677480"/>
              </a:buClr>
              <a:buSzPts val="2400"/>
              <a:buFont typeface="Lato"/>
              <a:buChar char="■"/>
              <a:defRPr sz="2400">
                <a:solidFill>
                  <a:srgbClr val="677480"/>
                </a:solidFill>
                <a:latin typeface="Lato"/>
                <a:ea typeface="Lato"/>
                <a:cs typeface="Lato"/>
                <a:sym typeface="Lato"/>
              </a:defRPr>
            </a:lvl3pPr>
            <a:lvl4pPr marL="1828800" indent="-342900" eaLnBrk="1" hangingPunct="1">
              <a:buClr>
                <a:srgbClr val="677480"/>
              </a:buClr>
              <a:buSzPts val="1800"/>
              <a:buFont typeface="Lato"/>
              <a:buChar char="●"/>
              <a:defRPr sz="1800">
                <a:solidFill>
                  <a:srgbClr val="677480"/>
                </a:solidFill>
                <a:latin typeface="Lato"/>
                <a:ea typeface="Lato"/>
                <a:cs typeface="Lato"/>
                <a:sym typeface="Lato"/>
              </a:defRPr>
            </a:lvl4pPr>
            <a:lvl5pPr marL="2286000" indent="-342900" eaLnBrk="1" hangingPunct="1">
              <a:buClr>
                <a:srgbClr val="677480"/>
              </a:buClr>
              <a:buSzPts val="1800"/>
              <a:buFont typeface="Lato"/>
              <a:buChar char="○"/>
              <a:defRPr sz="1800">
                <a:solidFill>
                  <a:srgbClr val="677480"/>
                </a:solidFill>
                <a:latin typeface="Lato"/>
                <a:ea typeface="Lato"/>
                <a:cs typeface="Lato"/>
                <a:sym typeface="Lato"/>
              </a:defRPr>
            </a:lvl5pPr>
            <a:lvl6pPr marL="2743200" indent="-342900" eaLnBrk="1" hangingPunct="1">
              <a:buClr>
                <a:srgbClr val="677480"/>
              </a:buClr>
              <a:buSzPts val="1800"/>
              <a:buFont typeface="Lato"/>
              <a:buChar char="■"/>
              <a:defRPr sz="1800">
                <a:solidFill>
                  <a:srgbClr val="677480"/>
                </a:solidFill>
                <a:latin typeface="Lato"/>
                <a:ea typeface="Lato"/>
                <a:cs typeface="Lato"/>
                <a:sym typeface="Lato"/>
              </a:defRPr>
            </a:lvl6pPr>
            <a:lvl7pPr marL="3200400" indent="-342900" eaLnBrk="1" hangingPunct="1">
              <a:buClr>
                <a:srgbClr val="677480"/>
              </a:buClr>
              <a:buSzPts val="1800"/>
              <a:buFont typeface="Lato"/>
              <a:buChar char="●"/>
              <a:defRPr sz="1800">
                <a:solidFill>
                  <a:srgbClr val="677480"/>
                </a:solidFill>
                <a:latin typeface="Lato"/>
                <a:ea typeface="Lato"/>
                <a:cs typeface="Lato"/>
                <a:sym typeface="Lato"/>
              </a:defRPr>
            </a:lvl7pPr>
            <a:lvl8pPr marL="3657600" indent="-342900" eaLnBrk="1" hangingPunct="1">
              <a:buClr>
                <a:srgbClr val="677480"/>
              </a:buClr>
              <a:buSzPts val="1800"/>
              <a:buFont typeface="Lato"/>
              <a:buChar char="○"/>
              <a:defRPr sz="1800">
                <a:solidFill>
                  <a:srgbClr val="677480"/>
                </a:solidFill>
                <a:latin typeface="Lato"/>
                <a:ea typeface="Lato"/>
                <a:cs typeface="Lato"/>
                <a:sym typeface="Lato"/>
              </a:defRPr>
            </a:lvl8pPr>
            <a:lvl9pPr marL="4114800" indent="-342900" eaLnBrk="1" hangingPunct="1">
              <a:buClr>
                <a:srgbClr val="677480"/>
              </a:buClr>
              <a:buSzPts val="1800"/>
              <a:buFont typeface="Lato"/>
              <a:buChar char="■"/>
              <a:defRPr sz="1800">
                <a:solidFill>
                  <a:srgbClr val="677480"/>
                </a:solidFill>
                <a:latin typeface="Lato"/>
                <a:ea typeface="Lato"/>
                <a:cs typeface="Lato"/>
                <a:sym typeface="Lato"/>
              </a:defRPr>
            </a:lvl9pPr>
          </a:lstStyle>
          <a:p>
            <a:r>
              <a:rPr lang="en-US" b="0" dirty="0">
                <a:latin typeface="Lato" panose="020F0502020204030203" pitchFamily="34" charset="77"/>
              </a:rPr>
              <a:t>Little’s Law</a:t>
            </a:r>
          </a:p>
          <a:p>
            <a:endParaRPr lang="en-US" b="0" dirty="0">
              <a:latin typeface="Lato" panose="020F0502020204030203" pitchFamily="34" charset="77"/>
            </a:endParaRPr>
          </a:p>
        </p:txBody>
      </p:sp>
      <p:sp>
        <p:nvSpPr>
          <p:cNvPr id="8" name="Google Shape;263;p29">
            <a:extLst>
              <a:ext uri="{FF2B5EF4-FFF2-40B4-BE49-F238E27FC236}">
                <a16:creationId xmlns:a16="http://schemas.microsoft.com/office/drawing/2014/main" id="{92ED0AFE-0DBC-1344-8ECC-77613783666C}"/>
              </a:ext>
            </a:extLst>
          </p:cNvPr>
          <p:cNvSpPr txBox="1">
            <a:spLocks/>
          </p:cNvSpPr>
          <p:nvPr/>
        </p:nvSpPr>
        <p:spPr>
          <a:xfrm>
            <a:off x="2079480" y="4843350"/>
            <a:ext cx="2491200" cy="174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r>
              <a:rPr lang="en-US" sz="2400" dirty="0">
                <a:latin typeface="Lato" panose="020F0502020204030203" pitchFamily="34" charset="77"/>
              </a:rPr>
              <a:t>General Response Time Law</a:t>
            </a:r>
          </a:p>
        </p:txBody>
      </p:sp>
      <p:sp>
        <p:nvSpPr>
          <p:cNvPr id="9" name="Google Shape;264;p29">
            <a:extLst>
              <a:ext uri="{FF2B5EF4-FFF2-40B4-BE49-F238E27FC236}">
                <a16:creationId xmlns:a16="http://schemas.microsoft.com/office/drawing/2014/main" id="{F70C6A78-8E77-9442-8A8F-C387DF5642CB}"/>
              </a:ext>
            </a:extLst>
          </p:cNvPr>
          <p:cNvSpPr txBox="1">
            <a:spLocks/>
          </p:cNvSpPr>
          <p:nvPr/>
        </p:nvSpPr>
        <p:spPr>
          <a:xfrm>
            <a:off x="4698340" y="4843350"/>
            <a:ext cx="2491200" cy="174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indent="0" eaLnBrk="1" hangingPunct="1">
              <a:spcBef>
                <a:spcPts val="600"/>
              </a:spcBef>
              <a:buClr>
                <a:srgbClr val="677480"/>
              </a:buClr>
              <a:buSzPts val="3000"/>
              <a:buFont typeface="Lato"/>
              <a:buNone/>
              <a:defRPr sz="2400" b="1">
                <a:solidFill>
                  <a:srgbClr val="677480"/>
                </a:solidFill>
                <a:latin typeface="Lato"/>
                <a:ea typeface="Lato"/>
                <a:cs typeface="Lato"/>
                <a:sym typeface="Lato"/>
              </a:defRPr>
            </a:lvl1pPr>
            <a:lvl2pPr marL="914400" indent="-381000" eaLnBrk="1" hangingPunct="1">
              <a:buClr>
                <a:srgbClr val="677480"/>
              </a:buClr>
              <a:buSzPts val="2400"/>
              <a:buFont typeface="Lato"/>
              <a:buChar char="○"/>
              <a:defRPr sz="2400">
                <a:solidFill>
                  <a:srgbClr val="677480"/>
                </a:solidFill>
                <a:latin typeface="Lato"/>
                <a:ea typeface="Lato"/>
                <a:cs typeface="Lato"/>
                <a:sym typeface="Lato"/>
              </a:defRPr>
            </a:lvl2pPr>
            <a:lvl3pPr marL="1371600" indent="-381000" eaLnBrk="1" hangingPunct="1">
              <a:buClr>
                <a:srgbClr val="677480"/>
              </a:buClr>
              <a:buSzPts val="2400"/>
              <a:buFont typeface="Lato"/>
              <a:buChar char="■"/>
              <a:defRPr sz="2400">
                <a:solidFill>
                  <a:srgbClr val="677480"/>
                </a:solidFill>
                <a:latin typeface="Lato"/>
                <a:ea typeface="Lato"/>
                <a:cs typeface="Lato"/>
                <a:sym typeface="Lato"/>
              </a:defRPr>
            </a:lvl3pPr>
            <a:lvl4pPr marL="1828800" indent="-342900" eaLnBrk="1" hangingPunct="1">
              <a:buClr>
                <a:srgbClr val="677480"/>
              </a:buClr>
              <a:buSzPts val="1800"/>
              <a:buFont typeface="Lato"/>
              <a:buChar char="●"/>
              <a:defRPr sz="1800">
                <a:solidFill>
                  <a:srgbClr val="677480"/>
                </a:solidFill>
                <a:latin typeface="Lato"/>
                <a:ea typeface="Lato"/>
                <a:cs typeface="Lato"/>
                <a:sym typeface="Lato"/>
              </a:defRPr>
            </a:lvl4pPr>
            <a:lvl5pPr marL="2286000" indent="-342900" eaLnBrk="1" hangingPunct="1">
              <a:buClr>
                <a:srgbClr val="677480"/>
              </a:buClr>
              <a:buSzPts val="1800"/>
              <a:buFont typeface="Lato"/>
              <a:buChar char="○"/>
              <a:defRPr sz="1800">
                <a:solidFill>
                  <a:srgbClr val="677480"/>
                </a:solidFill>
                <a:latin typeface="Lato"/>
                <a:ea typeface="Lato"/>
                <a:cs typeface="Lato"/>
                <a:sym typeface="Lato"/>
              </a:defRPr>
            </a:lvl5pPr>
            <a:lvl6pPr marL="2743200" indent="-342900" eaLnBrk="1" hangingPunct="1">
              <a:buClr>
                <a:srgbClr val="677480"/>
              </a:buClr>
              <a:buSzPts val="1800"/>
              <a:buFont typeface="Lato"/>
              <a:buChar char="■"/>
              <a:defRPr sz="1800">
                <a:solidFill>
                  <a:srgbClr val="677480"/>
                </a:solidFill>
                <a:latin typeface="Lato"/>
                <a:ea typeface="Lato"/>
                <a:cs typeface="Lato"/>
                <a:sym typeface="Lato"/>
              </a:defRPr>
            </a:lvl6pPr>
            <a:lvl7pPr marL="3200400" indent="-342900" eaLnBrk="1" hangingPunct="1">
              <a:buClr>
                <a:srgbClr val="677480"/>
              </a:buClr>
              <a:buSzPts val="1800"/>
              <a:buFont typeface="Lato"/>
              <a:buChar char="●"/>
              <a:defRPr sz="1800">
                <a:solidFill>
                  <a:srgbClr val="677480"/>
                </a:solidFill>
                <a:latin typeface="Lato"/>
                <a:ea typeface="Lato"/>
                <a:cs typeface="Lato"/>
                <a:sym typeface="Lato"/>
              </a:defRPr>
            </a:lvl7pPr>
            <a:lvl8pPr marL="3657600" indent="-342900" eaLnBrk="1" hangingPunct="1">
              <a:buClr>
                <a:srgbClr val="677480"/>
              </a:buClr>
              <a:buSzPts val="1800"/>
              <a:buFont typeface="Lato"/>
              <a:buChar char="○"/>
              <a:defRPr sz="1800">
                <a:solidFill>
                  <a:srgbClr val="677480"/>
                </a:solidFill>
                <a:latin typeface="Lato"/>
                <a:ea typeface="Lato"/>
                <a:cs typeface="Lato"/>
                <a:sym typeface="Lato"/>
              </a:defRPr>
            </a:lvl8pPr>
            <a:lvl9pPr marL="4114800" indent="-342900" eaLnBrk="1" hangingPunct="1">
              <a:buClr>
                <a:srgbClr val="677480"/>
              </a:buClr>
              <a:buSzPts val="1800"/>
              <a:buFont typeface="Lato"/>
              <a:buChar char="■"/>
              <a:defRPr sz="1800">
                <a:solidFill>
                  <a:srgbClr val="677480"/>
                </a:solidFill>
                <a:latin typeface="Lato"/>
                <a:ea typeface="Lato"/>
                <a:cs typeface="Lato"/>
                <a:sym typeface="Lato"/>
              </a:defRPr>
            </a:lvl9pPr>
          </a:lstStyle>
          <a:p>
            <a:pPr marL="0" indent="-304800"/>
            <a:r>
              <a:rPr lang="en-US" b="0" dirty="0">
                <a:latin typeface="Lato" panose="020F0502020204030203" pitchFamily="34" charset="77"/>
              </a:rPr>
              <a:t>Interactive Response Time Law</a:t>
            </a:r>
          </a:p>
        </p:txBody>
      </p:sp>
      <p:sp>
        <p:nvSpPr>
          <p:cNvPr id="10" name="Google Shape;265;p29">
            <a:extLst>
              <a:ext uri="{FF2B5EF4-FFF2-40B4-BE49-F238E27FC236}">
                <a16:creationId xmlns:a16="http://schemas.microsoft.com/office/drawing/2014/main" id="{B689EE2E-72A9-E947-A057-965A981BEF10}"/>
              </a:ext>
            </a:extLst>
          </p:cNvPr>
          <p:cNvSpPr txBox="1">
            <a:spLocks/>
          </p:cNvSpPr>
          <p:nvPr/>
        </p:nvSpPr>
        <p:spPr>
          <a:xfrm>
            <a:off x="7317200" y="4843350"/>
            <a:ext cx="2491200" cy="174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76200" indent="0" eaLnBrk="1" hangingPunct="1">
              <a:spcBef>
                <a:spcPts val="600"/>
              </a:spcBef>
              <a:buClr>
                <a:srgbClr val="677480"/>
              </a:buClr>
              <a:buSzPts val="3000"/>
              <a:buFont typeface="Lato"/>
              <a:buNone/>
              <a:defRPr sz="2400" b="1">
                <a:solidFill>
                  <a:srgbClr val="677480"/>
                </a:solidFill>
                <a:latin typeface="Lato"/>
                <a:ea typeface="Lato"/>
                <a:cs typeface="Lato"/>
                <a:sym typeface="Lato"/>
              </a:defRPr>
            </a:lvl1pPr>
            <a:lvl2pPr marL="914400" indent="-381000" eaLnBrk="1" hangingPunct="1">
              <a:buClr>
                <a:srgbClr val="677480"/>
              </a:buClr>
              <a:buSzPts val="2400"/>
              <a:buFont typeface="Lato"/>
              <a:buChar char="○"/>
              <a:defRPr sz="2400">
                <a:solidFill>
                  <a:srgbClr val="677480"/>
                </a:solidFill>
                <a:latin typeface="Lato"/>
                <a:ea typeface="Lato"/>
                <a:cs typeface="Lato"/>
                <a:sym typeface="Lato"/>
              </a:defRPr>
            </a:lvl2pPr>
            <a:lvl3pPr marL="1371600" indent="-381000" eaLnBrk="1" hangingPunct="1">
              <a:buClr>
                <a:srgbClr val="677480"/>
              </a:buClr>
              <a:buSzPts val="2400"/>
              <a:buFont typeface="Lato"/>
              <a:buChar char="■"/>
              <a:defRPr sz="2400">
                <a:solidFill>
                  <a:srgbClr val="677480"/>
                </a:solidFill>
                <a:latin typeface="Lato"/>
                <a:ea typeface="Lato"/>
                <a:cs typeface="Lato"/>
                <a:sym typeface="Lato"/>
              </a:defRPr>
            </a:lvl3pPr>
            <a:lvl4pPr marL="1828800" indent="-342900" eaLnBrk="1" hangingPunct="1">
              <a:buClr>
                <a:srgbClr val="677480"/>
              </a:buClr>
              <a:buSzPts val="1800"/>
              <a:buFont typeface="Lato"/>
              <a:buChar char="●"/>
              <a:defRPr sz="1800">
                <a:solidFill>
                  <a:srgbClr val="677480"/>
                </a:solidFill>
                <a:latin typeface="Lato"/>
                <a:ea typeface="Lato"/>
                <a:cs typeface="Lato"/>
                <a:sym typeface="Lato"/>
              </a:defRPr>
            </a:lvl4pPr>
            <a:lvl5pPr marL="2286000" indent="-342900" eaLnBrk="1" hangingPunct="1">
              <a:buClr>
                <a:srgbClr val="677480"/>
              </a:buClr>
              <a:buSzPts val="1800"/>
              <a:buFont typeface="Lato"/>
              <a:buChar char="○"/>
              <a:defRPr sz="1800">
                <a:solidFill>
                  <a:srgbClr val="677480"/>
                </a:solidFill>
                <a:latin typeface="Lato"/>
                <a:ea typeface="Lato"/>
                <a:cs typeface="Lato"/>
                <a:sym typeface="Lato"/>
              </a:defRPr>
            </a:lvl5pPr>
            <a:lvl6pPr marL="2743200" indent="-342900" eaLnBrk="1" hangingPunct="1">
              <a:buClr>
                <a:srgbClr val="677480"/>
              </a:buClr>
              <a:buSzPts val="1800"/>
              <a:buFont typeface="Lato"/>
              <a:buChar char="■"/>
              <a:defRPr sz="1800">
                <a:solidFill>
                  <a:srgbClr val="677480"/>
                </a:solidFill>
                <a:latin typeface="Lato"/>
                <a:ea typeface="Lato"/>
                <a:cs typeface="Lato"/>
                <a:sym typeface="Lato"/>
              </a:defRPr>
            </a:lvl6pPr>
            <a:lvl7pPr marL="3200400" indent="-342900" eaLnBrk="1" hangingPunct="1">
              <a:buClr>
                <a:srgbClr val="677480"/>
              </a:buClr>
              <a:buSzPts val="1800"/>
              <a:buFont typeface="Lato"/>
              <a:buChar char="●"/>
              <a:defRPr sz="1800">
                <a:solidFill>
                  <a:srgbClr val="677480"/>
                </a:solidFill>
                <a:latin typeface="Lato"/>
                <a:ea typeface="Lato"/>
                <a:cs typeface="Lato"/>
                <a:sym typeface="Lato"/>
              </a:defRPr>
            </a:lvl7pPr>
            <a:lvl8pPr marL="3657600" indent="-342900" eaLnBrk="1" hangingPunct="1">
              <a:buClr>
                <a:srgbClr val="677480"/>
              </a:buClr>
              <a:buSzPts val="1800"/>
              <a:buFont typeface="Lato"/>
              <a:buChar char="○"/>
              <a:defRPr sz="1800">
                <a:solidFill>
                  <a:srgbClr val="677480"/>
                </a:solidFill>
                <a:latin typeface="Lato"/>
                <a:ea typeface="Lato"/>
                <a:cs typeface="Lato"/>
                <a:sym typeface="Lato"/>
              </a:defRPr>
            </a:lvl8pPr>
            <a:lvl9pPr marL="4114800" indent="-342900" eaLnBrk="1" hangingPunct="1">
              <a:buClr>
                <a:srgbClr val="677480"/>
              </a:buClr>
              <a:buSzPts val="1800"/>
              <a:buFont typeface="Lato"/>
              <a:buChar char="■"/>
              <a:defRPr sz="1800">
                <a:solidFill>
                  <a:srgbClr val="677480"/>
                </a:solidFill>
                <a:latin typeface="Lato"/>
                <a:ea typeface="Lato"/>
                <a:cs typeface="Lato"/>
                <a:sym typeface="Lato"/>
              </a:defRPr>
            </a:lvl9pPr>
          </a:lstStyle>
          <a:p>
            <a:r>
              <a:rPr lang="en-US" b="0" dirty="0">
                <a:latin typeface="Lato" panose="020F0502020204030203" pitchFamily="34" charset="77"/>
              </a:rPr>
              <a:t>Bottleneck Law</a:t>
            </a:r>
          </a:p>
          <a:p>
            <a:endParaRPr lang="en-US" b="0" dirty="0">
              <a:latin typeface="Lato" panose="020F0502020204030203" pitchFamily="34" charset="77"/>
            </a:endParaRPr>
          </a:p>
        </p:txBody>
      </p:sp>
      <p:sp>
        <p:nvSpPr>
          <p:cNvPr id="11" name="Google Shape;266;p29">
            <a:extLst>
              <a:ext uri="{FF2B5EF4-FFF2-40B4-BE49-F238E27FC236}">
                <a16:creationId xmlns:a16="http://schemas.microsoft.com/office/drawing/2014/main" id="{F363A80C-D46E-1143-8426-0F632640D640}"/>
              </a:ext>
            </a:extLst>
          </p:cNvPr>
          <p:cNvSpPr/>
          <p:nvPr/>
        </p:nvSpPr>
        <p:spPr>
          <a:xfrm>
            <a:off x="2163405" y="1832650"/>
            <a:ext cx="692400" cy="6924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67;p29">
            <a:extLst>
              <a:ext uri="{FF2B5EF4-FFF2-40B4-BE49-F238E27FC236}">
                <a16:creationId xmlns:a16="http://schemas.microsoft.com/office/drawing/2014/main" id="{B673E2D0-CB0D-E34E-893B-010BD3138BDC}"/>
              </a:ext>
            </a:extLst>
          </p:cNvPr>
          <p:cNvSpPr/>
          <p:nvPr/>
        </p:nvSpPr>
        <p:spPr>
          <a:xfrm>
            <a:off x="4793934" y="1832650"/>
            <a:ext cx="692400" cy="6924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8;p29">
            <a:extLst>
              <a:ext uri="{FF2B5EF4-FFF2-40B4-BE49-F238E27FC236}">
                <a16:creationId xmlns:a16="http://schemas.microsoft.com/office/drawing/2014/main" id="{AC42EE61-EC2F-2644-9C91-4B2C395C6A74}"/>
              </a:ext>
            </a:extLst>
          </p:cNvPr>
          <p:cNvSpPr/>
          <p:nvPr/>
        </p:nvSpPr>
        <p:spPr>
          <a:xfrm>
            <a:off x="7424462" y="1832650"/>
            <a:ext cx="692400" cy="6924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69;p29">
            <a:extLst>
              <a:ext uri="{FF2B5EF4-FFF2-40B4-BE49-F238E27FC236}">
                <a16:creationId xmlns:a16="http://schemas.microsoft.com/office/drawing/2014/main" id="{B5508336-BEF9-8B4E-8610-96F797C79BF3}"/>
              </a:ext>
            </a:extLst>
          </p:cNvPr>
          <p:cNvSpPr/>
          <p:nvPr/>
        </p:nvSpPr>
        <p:spPr>
          <a:xfrm>
            <a:off x="2163405" y="4194850"/>
            <a:ext cx="692400" cy="6924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70;p29">
            <a:extLst>
              <a:ext uri="{FF2B5EF4-FFF2-40B4-BE49-F238E27FC236}">
                <a16:creationId xmlns:a16="http://schemas.microsoft.com/office/drawing/2014/main" id="{E2CDF405-4E87-2740-86AE-866E48C6A02F}"/>
              </a:ext>
            </a:extLst>
          </p:cNvPr>
          <p:cNvSpPr/>
          <p:nvPr/>
        </p:nvSpPr>
        <p:spPr>
          <a:xfrm>
            <a:off x="4793934" y="4194850"/>
            <a:ext cx="692400" cy="692400"/>
          </a:xfrm>
          <a:prstGeom prst="rect">
            <a:avLst/>
          </a:prstGeom>
          <a:noFill/>
          <a:ln>
            <a:noFill/>
          </a:ln>
        </p:spPr>
        <p:txBody>
          <a:bodyPr spcFirstLastPara="1" wrap="square" lIns="91425" tIns="91425" rIns="91425" bIns="91425" anchor="t" anchorCtr="0">
            <a:noAutofit/>
          </a:bodyPr>
          <a:lstStyle/>
          <a:p>
            <a:pPr marL="76200">
              <a:spcBef>
                <a:spcPts val="600"/>
              </a:spcBef>
              <a:buClr>
                <a:srgbClr val="677480"/>
              </a:buClr>
              <a:buSzPts val="3000"/>
            </a:pPr>
            <a:endParaRPr sz="2400" b="1">
              <a:solidFill>
                <a:srgbClr val="677480"/>
              </a:solidFill>
              <a:latin typeface="Lato"/>
              <a:sym typeface="Lato"/>
            </a:endParaRPr>
          </a:p>
        </p:txBody>
      </p:sp>
      <p:sp>
        <p:nvSpPr>
          <p:cNvPr id="16" name="Google Shape;271;p29">
            <a:extLst>
              <a:ext uri="{FF2B5EF4-FFF2-40B4-BE49-F238E27FC236}">
                <a16:creationId xmlns:a16="http://schemas.microsoft.com/office/drawing/2014/main" id="{88DCC364-D53B-8B4E-83D9-F02416B6D8B2}"/>
              </a:ext>
            </a:extLst>
          </p:cNvPr>
          <p:cNvSpPr/>
          <p:nvPr/>
        </p:nvSpPr>
        <p:spPr>
          <a:xfrm>
            <a:off x="7424462" y="4194850"/>
            <a:ext cx="692400" cy="6924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72;p29">
            <a:extLst>
              <a:ext uri="{FF2B5EF4-FFF2-40B4-BE49-F238E27FC236}">
                <a16:creationId xmlns:a16="http://schemas.microsoft.com/office/drawing/2014/main" id="{E51763D5-9D14-104F-9A9E-BF2D51869841}"/>
              </a:ext>
            </a:extLst>
          </p:cNvPr>
          <p:cNvSpPr/>
          <p:nvPr/>
        </p:nvSpPr>
        <p:spPr>
          <a:xfrm>
            <a:off x="4972187" y="2010906"/>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273;p29">
            <a:extLst>
              <a:ext uri="{FF2B5EF4-FFF2-40B4-BE49-F238E27FC236}">
                <a16:creationId xmlns:a16="http://schemas.microsoft.com/office/drawing/2014/main" id="{209FCC46-1FEC-1D41-B8DF-6CDDEEB7B4D3}"/>
              </a:ext>
            </a:extLst>
          </p:cNvPr>
          <p:cNvGrpSpPr/>
          <p:nvPr/>
        </p:nvGrpSpPr>
        <p:grpSpPr>
          <a:xfrm>
            <a:off x="7585365" y="2006021"/>
            <a:ext cx="358351" cy="381822"/>
            <a:chOff x="5970800" y="1619250"/>
            <a:chExt cx="428650" cy="456725"/>
          </a:xfrm>
        </p:grpSpPr>
        <p:sp>
          <p:nvSpPr>
            <p:cNvPr id="19" name="Google Shape;274;p29">
              <a:extLst>
                <a:ext uri="{FF2B5EF4-FFF2-40B4-BE49-F238E27FC236}">
                  <a16:creationId xmlns:a16="http://schemas.microsoft.com/office/drawing/2014/main" id="{69DB630B-2E5A-234D-BB69-D45B981E235B}"/>
                </a:ext>
              </a:extLst>
            </p:cNvPr>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75;p29">
              <a:extLst>
                <a:ext uri="{FF2B5EF4-FFF2-40B4-BE49-F238E27FC236}">
                  <a16:creationId xmlns:a16="http://schemas.microsoft.com/office/drawing/2014/main" id="{5D3053A2-7372-9F43-ABD7-AA24EBD9381A}"/>
                </a:ext>
              </a:extLst>
            </p:cNvPr>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76;p29">
              <a:extLst>
                <a:ext uri="{FF2B5EF4-FFF2-40B4-BE49-F238E27FC236}">
                  <a16:creationId xmlns:a16="http://schemas.microsoft.com/office/drawing/2014/main" id="{0AB69AFF-2F10-EB4B-9187-A3E09C2271EC}"/>
                </a:ext>
              </a:extLst>
            </p:cNvPr>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77;p29">
              <a:extLst>
                <a:ext uri="{FF2B5EF4-FFF2-40B4-BE49-F238E27FC236}">
                  <a16:creationId xmlns:a16="http://schemas.microsoft.com/office/drawing/2014/main" id="{61439F25-04C8-2742-BE8B-172C37914E5E}"/>
                </a:ext>
              </a:extLst>
            </p:cNvPr>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78;p29">
              <a:extLst>
                <a:ext uri="{FF2B5EF4-FFF2-40B4-BE49-F238E27FC236}">
                  <a16:creationId xmlns:a16="http://schemas.microsoft.com/office/drawing/2014/main" id="{BF0FF671-AB4B-694D-876D-1083114CE7A2}"/>
                </a:ext>
              </a:extLst>
            </p:cNvPr>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79;p29">
            <a:extLst>
              <a:ext uri="{FF2B5EF4-FFF2-40B4-BE49-F238E27FC236}">
                <a16:creationId xmlns:a16="http://schemas.microsoft.com/office/drawing/2014/main" id="{F5D8B4FC-53E3-204D-B300-BD0B0240DD29}"/>
              </a:ext>
            </a:extLst>
          </p:cNvPr>
          <p:cNvGrpSpPr/>
          <p:nvPr/>
        </p:nvGrpSpPr>
        <p:grpSpPr>
          <a:xfrm>
            <a:off x="2334014" y="4369918"/>
            <a:ext cx="351204" cy="324661"/>
            <a:chOff x="5975075" y="2327500"/>
            <a:chExt cx="420100" cy="388350"/>
          </a:xfrm>
        </p:grpSpPr>
        <p:sp>
          <p:nvSpPr>
            <p:cNvPr id="25" name="Google Shape;280;p29">
              <a:extLst>
                <a:ext uri="{FF2B5EF4-FFF2-40B4-BE49-F238E27FC236}">
                  <a16:creationId xmlns:a16="http://schemas.microsoft.com/office/drawing/2014/main" id="{C9774E69-CC68-9A4B-B94E-EC978F0597BF}"/>
                </a:ext>
              </a:extLst>
            </p:cNvPr>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81;p29">
              <a:extLst>
                <a:ext uri="{FF2B5EF4-FFF2-40B4-BE49-F238E27FC236}">
                  <a16:creationId xmlns:a16="http://schemas.microsoft.com/office/drawing/2014/main" id="{1BD2F234-ADAE-4545-B2EC-BC1CE473946F}"/>
                </a:ext>
              </a:extLst>
            </p:cNvPr>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82;p29">
            <a:extLst>
              <a:ext uri="{FF2B5EF4-FFF2-40B4-BE49-F238E27FC236}">
                <a16:creationId xmlns:a16="http://schemas.microsoft.com/office/drawing/2014/main" id="{8FF10C07-52D9-8F48-8EDA-B7D07D9DDD41}"/>
              </a:ext>
            </a:extLst>
          </p:cNvPr>
          <p:cNvGrpSpPr/>
          <p:nvPr/>
        </p:nvGrpSpPr>
        <p:grpSpPr>
          <a:xfrm>
            <a:off x="4926236" y="4374004"/>
            <a:ext cx="427781" cy="316489"/>
            <a:chOff x="5255200" y="3006475"/>
            <a:chExt cx="511700" cy="378575"/>
          </a:xfrm>
        </p:grpSpPr>
        <p:sp>
          <p:nvSpPr>
            <p:cNvPr id="28" name="Google Shape;283;p29">
              <a:extLst>
                <a:ext uri="{FF2B5EF4-FFF2-40B4-BE49-F238E27FC236}">
                  <a16:creationId xmlns:a16="http://schemas.microsoft.com/office/drawing/2014/main" id="{7D20AFE6-8243-FD48-A4E4-0D4236F6D1C6}"/>
                </a:ext>
              </a:extLst>
            </p:cNvPr>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84;p29">
              <a:extLst>
                <a:ext uri="{FF2B5EF4-FFF2-40B4-BE49-F238E27FC236}">
                  <a16:creationId xmlns:a16="http://schemas.microsoft.com/office/drawing/2014/main" id="{C27A3C05-CCB6-0746-9000-CBBB06E3DFF4}"/>
                </a:ext>
              </a:extLst>
            </p:cNvPr>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285;p29">
            <a:extLst>
              <a:ext uri="{FF2B5EF4-FFF2-40B4-BE49-F238E27FC236}">
                <a16:creationId xmlns:a16="http://schemas.microsoft.com/office/drawing/2014/main" id="{EF7C3F88-53BA-C749-977A-590DBC274A0B}"/>
              </a:ext>
            </a:extLst>
          </p:cNvPr>
          <p:cNvGrpSpPr/>
          <p:nvPr/>
        </p:nvGrpSpPr>
        <p:grpSpPr>
          <a:xfrm>
            <a:off x="2324303" y="2011616"/>
            <a:ext cx="370599" cy="370620"/>
            <a:chOff x="570875" y="4322250"/>
            <a:chExt cx="443300" cy="443325"/>
          </a:xfrm>
        </p:grpSpPr>
        <p:sp>
          <p:nvSpPr>
            <p:cNvPr id="31" name="Google Shape;286;p29">
              <a:extLst>
                <a:ext uri="{FF2B5EF4-FFF2-40B4-BE49-F238E27FC236}">
                  <a16:creationId xmlns:a16="http://schemas.microsoft.com/office/drawing/2014/main" id="{6BE8FCF9-C7E9-D844-B20F-1CCF02F07A8F}"/>
                </a:ext>
              </a:extLst>
            </p:cNvPr>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87;p29">
              <a:extLst>
                <a:ext uri="{FF2B5EF4-FFF2-40B4-BE49-F238E27FC236}">
                  <a16:creationId xmlns:a16="http://schemas.microsoft.com/office/drawing/2014/main" id="{EA821CAC-D711-7642-A67F-B374D9C2B297}"/>
                </a:ext>
              </a:extLst>
            </p:cNvPr>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88;p29">
              <a:extLst>
                <a:ext uri="{FF2B5EF4-FFF2-40B4-BE49-F238E27FC236}">
                  <a16:creationId xmlns:a16="http://schemas.microsoft.com/office/drawing/2014/main" id="{84D05D39-A12E-8E40-964B-BA0090E31DEB}"/>
                </a:ext>
              </a:extLst>
            </p:cNvPr>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89;p29">
              <a:extLst>
                <a:ext uri="{FF2B5EF4-FFF2-40B4-BE49-F238E27FC236}">
                  <a16:creationId xmlns:a16="http://schemas.microsoft.com/office/drawing/2014/main" id="{C9C840B6-8D2B-4645-B387-DB23295DC65D}"/>
                </a:ext>
              </a:extLst>
            </p:cNvPr>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290;p29">
            <a:extLst>
              <a:ext uri="{FF2B5EF4-FFF2-40B4-BE49-F238E27FC236}">
                <a16:creationId xmlns:a16="http://schemas.microsoft.com/office/drawing/2014/main" id="{C1FF1356-4B31-8F42-97FF-8ABD54E92A76}"/>
              </a:ext>
            </a:extLst>
          </p:cNvPr>
          <p:cNvGrpSpPr/>
          <p:nvPr/>
        </p:nvGrpSpPr>
        <p:grpSpPr>
          <a:xfrm>
            <a:off x="7595064" y="4361235"/>
            <a:ext cx="342008" cy="342028"/>
            <a:chOff x="6654650" y="3665275"/>
            <a:chExt cx="409100" cy="409125"/>
          </a:xfrm>
        </p:grpSpPr>
        <p:sp>
          <p:nvSpPr>
            <p:cNvPr id="36" name="Google Shape;291;p29">
              <a:extLst>
                <a:ext uri="{FF2B5EF4-FFF2-40B4-BE49-F238E27FC236}">
                  <a16:creationId xmlns:a16="http://schemas.microsoft.com/office/drawing/2014/main" id="{724FD2A7-F633-0540-A599-C366DCEE332C}"/>
                </a:ext>
              </a:extLst>
            </p:cNvPr>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92;p29">
              <a:extLst>
                <a:ext uri="{FF2B5EF4-FFF2-40B4-BE49-F238E27FC236}">
                  <a16:creationId xmlns:a16="http://schemas.microsoft.com/office/drawing/2014/main" id="{C1D55419-00AD-1E44-A9B7-A16BEA6F7952}"/>
                </a:ext>
              </a:extLst>
            </p:cNvPr>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267;p29">
            <a:extLst>
              <a:ext uri="{FF2B5EF4-FFF2-40B4-BE49-F238E27FC236}">
                <a16:creationId xmlns:a16="http://schemas.microsoft.com/office/drawing/2014/main" id="{D2DC28F0-BC7B-4644-8F20-886DE9407D8B}"/>
              </a:ext>
            </a:extLst>
          </p:cNvPr>
          <p:cNvSpPr/>
          <p:nvPr/>
        </p:nvSpPr>
        <p:spPr>
          <a:xfrm>
            <a:off x="4857764" y="4150950"/>
            <a:ext cx="692400" cy="6924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72;p29">
            <a:extLst>
              <a:ext uri="{FF2B5EF4-FFF2-40B4-BE49-F238E27FC236}">
                <a16:creationId xmlns:a16="http://schemas.microsoft.com/office/drawing/2014/main" id="{FC4C6233-A3AA-4446-BE15-98CAFCED492D}"/>
              </a:ext>
            </a:extLst>
          </p:cNvPr>
          <p:cNvSpPr/>
          <p:nvPr/>
        </p:nvSpPr>
        <p:spPr>
          <a:xfrm>
            <a:off x="5036017" y="4329206"/>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376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32E929-94F8-2241-8101-34CC2776B7D2}"/>
              </a:ext>
            </a:extLst>
          </p:cNvPr>
          <p:cNvSpPr>
            <a:spLocks noGrp="1"/>
          </p:cNvSpPr>
          <p:nvPr>
            <p:ph type="sldNum" idx="12"/>
          </p:nvPr>
        </p:nvSpPr>
        <p:spPr/>
        <p:txBody>
          <a:bodyPr/>
          <a:lstStyle/>
          <a:p>
            <a:fld id="{00000000-1234-1234-1234-123412341234}" type="slidenum">
              <a:rPr lang="en" smtClean="0"/>
              <a:pPr/>
              <a:t>12</a:t>
            </a:fld>
            <a:endParaRPr lang="en"/>
          </a:p>
        </p:txBody>
      </p:sp>
      <p:sp>
        <p:nvSpPr>
          <p:cNvPr id="5" name="Rectangle 4">
            <a:extLst>
              <a:ext uri="{FF2B5EF4-FFF2-40B4-BE49-F238E27FC236}">
                <a16:creationId xmlns:a16="http://schemas.microsoft.com/office/drawing/2014/main" id="{EF0724A8-7314-FF4D-8CFF-186550360454}"/>
              </a:ext>
            </a:extLst>
          </p:cNvPr>
          <p:cNvSpPr txBox="1">
            <a:spLocks noChangeArrowheads="1"/>
          </p:cNvSpPr>
          <p:nvPr/>
        </p:nvSpPr>
        <p:spPr>
          <a:xfrm>
            <a:off x="1191600" y="274650"/>
            <a:ext cx="8616800"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pPr>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Operational Laws</a:t>
            </a:r>
          </a:p>
        </p:txBody>
      </p:sp>
      <p:sp>
        <p:nvSpPr>
          <p:cNvPr id="6" name="Rectangle 5">
            <a:extLst>
              <a:ext uri="{FF2B5EF4-FFF2-40B4-BE49-F238E27FC236}">
                <a16:creationId xmlns:a16="http://schemas.microsoft.com/office/drawing/2014/main" id="{AFE99CD2-6874-5548-81E3-347B6F7336AF}"/>
              </a:ext>
            </a:extLst>
          </p:cNvPr>
          <p:cNvSpPr txBox="1">
            <a:spLocks noChangeArrowheads="1"/>
          </p:cNvSpPr>
          <p:nvPr/>
        </p:nvSpPr>
        <p:spPr>
          <a:xfrm>
            <a:off x="1191599" y="1831450"/>
            <a:ext cx="10115833" cy="4736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lnSpc>
                <a:spcPct val="90000"/>
              </a:lnSpc>
              <a:buFont typeface="Courier New" panose="02070309020205020404" pitchFamily="49" charset="0"/>
              <a:buChar char="o"/>
            </a:pP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Relationships that do not require any assumptions about the distribution of service times or inter-arrival times. </a:t>
            </a:r>
          </a:p>
          <a:p>
            <a:pPr>
              <a:lnSpc>
                <a:spcPct val="90000"/>
              </a:lnSpc>
              <a:buFont typeface="Courier New" panose="02070309020205020404" pitchFamily="49" charset="0"/>
              <a:buChar char="o"/>
            </a:pPr>
            <a:r>
              <a:rPr lang="en-US" altLang="zh-CN" sz="2400" b="1" dirty="0">
                <a:solidFill>
                  <a:schemeClr val="accent2"/>
                </a:solidFill>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Operational</a:t>
            </a: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a:t>
            </a:r>
            <a:r>
              <a:rPr lang="en-US" altLang="zh-CN" sz="2400" dirty="0">
                <a:latin typeface="Lato" panose="020F0502020204030203" pitchFamily="34" charset="77"/>
                <a:ea typeface="宋体" panose="02010600030101010101" pitchFamily="2" charset="-122"/>
                <a:cs typeface="Lato" panose="020F0502020204030203" pitchFamily="34" charset="77"/>
                <a:sym typeface="Symbol" pitchFamily="2" charset="2"/>
              </a:rPr>
              <a:t></a:t>
            </a: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Directly measured. </a:t>
            </a:r>
          </a:p>
          <a:p>
            <a:pPr>
              <a:lnSpc>
                <a:spcPct val="90000"/>
              </a:lnSpc>
              <a:buFont typeface="Courier New" panose="02070309020205020404" pitchFamily="49" charset="0"/>
              <a:buChar char="o"/>
            </a:pPr>
            <a:r>
              <a:rPr lang="en-US" altLang="zh-CN" sz="2400" b="1" dirty="0">
                <a:solidFill>
                  <a:schemeClr val="accent2"/>
                </a:solidFill>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Operationally testable assumptions</a:t>
            </a: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a:t>
            </a:r>
            <a:b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br>
            <a:r>
              <a:rPr lang="en-US" altLang="zh-CN" sz="2400" dirty="0">
                <a:latin typeface="Lato" panose="020F0502020204030203" pitchFamily="34" charset="77"/>
                <a:ea typeface="宋体" panose="02010600030101010101" pitchFamily="2" charset="-122"/>
                <a:cs typeface="Lato" panose="020F0502020204030203" pitchFamily="34" charset="77"/>
                <a:sym typeface="Symbol" pitchFamily="2" charset="2"/>
              </a:rPr>
              <a:t></a:t>
            </a: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assumptions that can be verified by measurements. </a:t>
            </a:r>
          </a:p>
          <a:p>
            <a:pPr lvl="1">
              <a:lnSpc>
                <a:spcPct val="90000"/>
              </a:lnSpc>
              <a:buFont typeface="Courier New" panose="02070309020205020404" pitchFamily="49" charset="0"/>
              <a:buChar char="o"/>
            </a:pPr>
            <a:r>
              <a:rPr lang="en-US" altLang="zh-CN" sz="1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For example,  whether  number of arrivals is equal to the number of completions?  </a:t>
            </a:r>
          </a:p>
          <a:p>
            <a:pPr lvl="1">
              <a:lnSpc>
                <a:spcPct val="90000"/>
              </a:lnSpc>
              <a:buFont typeface="Courier New" panose="02070309020205020404" pitchFamily="49" charset="0"/>
              <a:buChar char="o"/>
            </a:pPr>
            <a:r>
              <a:rPr lang="en-US" altLang="zh-CN" sz="1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This assumption, called job flow balance, is operationally testable.  </a:t>
            </a:r>
          </a:p>
          <a:p>
            <a:pPr lvl="1">
              <a:lnSpc>
                <a:spcPct val="90000"/>
              </a:lnSpc>
              <a:buFont typeface="Courier New" panose="02070309020205020404" pitchFamily="49" charset="0"/>
              <a:buChar char="o"/>
            </a:pPr>
            <a:r>
              <a:rPr lang="en-US" altLang="zh-CN" sz="1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A set of observed service times is or is not a sequence of independent random variables is not is not operationally testable. </a:t>
            </a:r>
          </a:p>
        </p:txBody>
      </p:sp>
    </p:spTree>
    <p:extLst>
      <p:ext uri="{BB962C8B-B14F-4D97-AF65-F5344CB8AC3E}">
        <p14:creationId xmlns:p14="http://schemas.microsoft.com/office/powerpoint/2010/main" val="352044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921D0D-0230-B740-B4A7-8C48DD2110A7}"/>
              </a:ext>
            </a:extLst>
          </p:cNvPr>
          <p:cNvSpPr>
            <a:spLocks noGrp="1"/>
          </p:cNvSpPr>
          <p:nvPr>
            <p:ph type="sldNum" idx="12"/>
          </p:nvPr>
        </p:nvSpPr>
        <p:spPr/>
        <p:txBody>
          <a:bodyPr/>
          <a:lstStyle/>
          <a:p>
            <a:fld id="{00000000-1234-1234-1234-123412341234}" type="slidenum">
              <a:rPr lang="en" smtClean="0"/>
              <a:pPr/>
              <a:t>13</a:t>
            </a:fld>
            <a:endParaRPr lang="en"/>
          </a:p>
        </p:txBody>
      </p:sp>
      <p:sp>
        <p:nvSpPr>
          <p:cNvPr id="6" name="Rectangle 3">
            <a:extLst>
              <a:ext uri="{FF2B5EF4-FFF2-40B4-BE49-F238E27FC236}">
                <a16:creationId xmlns:a16="http://schemas.microsoft.com/office/drawing/2014/main" id="{CC8D6540-6E2B-1449-BC23-0E8F4F321F2D}"/>
              </a:ext>
            </a:extLst>
          </p:cNvPr>
          <p:cNvSpPr txBox="1">
            <a:spLocks noChangeArrowheads="1"/>
          </p:cNvSpPr>
          <p:nvPr/>
        </p:nvSpPr>
        <p:spPr>
          <a:xfrm>
            <a:off x="1062318" y="1595439"/>
            <a:ext cx="10125635" cy="4205287"/>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lnSpc>
                <a:spcPct val="80000"/>
              </a:lnSpc>
              <a:buFont typeface="Lato"/>
              <a:buNone/>
            </a:pP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Quantities that can be directly measured during a finite observation period.</a:t>
            </a:r>
            <a:r>
              <a:rPr lang="en-US" altLang="zh-CN" sz="24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a:t>
            </a:r>
          </a:p>
          <a:p>
            <a:pPr lvl="1">
              <a:buFont typeface="Courier New" panose="02070309020205020404" pitchFamily="49" charset="0"/>
              <a:buChar char="o"/>
            </a:pPr>
            <a:r>
              <a:rPr lang="en-US" altLang="zh-CN" sz="18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t</a:t>
            </a:r>
            <a:r>
              <a:rPr lang="en-US" altLang="zh-CN" sz="1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 Observation interval		</a:t>
            </a:r>
          </a:p>
          <a:p>
            <a:pPr lvl="1">
              <a:buFont typeface="Courier New" panose="02070309020205020404" pitchFamily="49" charset="0"/>
              <a:buChar char="o"/>
            </a:pPr>
            <a:r>
              <a:rPr lang="en-US" altLang="zh-CN" sz="18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A</a:t>
            </a:r>
            <a:r>
              <a:rPr lang="en-US" altLang="zh-CN" sz="1800" i="1" baseline="-250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i</a:t>
            </a:r>
            <a:r>
              <a:rPr lang="en-US" altLang="zh-CN" sz="1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  number of arrivals</a:t>
            </a:r>
          </a:p>
          <a:p>
            <a:pPr lvl="1">
              <a:buFont typeface="Courier New" panose="02070309020205020404" pitchFamily="49" charset="0"/>
              <a:buChar char="o"/>
            </a:pPr>
            <a:r>
              <a:rPr lang="en-US" altLang="zh-CN" sz="18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C</a:t>
            </a:r>
            <a:r>
              <a:rPr lang="en-US" altLang="zh-CN" sz="1800" baseline="-250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i</a:t>
            </a:r>
            <a:r>
              <a:rPr lang="en-US" altLang="zh-CN" sz="1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 number of completions	</a:t>
            </a:r>
          </a:p>
          <a:p>
            <a:pPr lvl="1">
              <a:buFont typeface="Courier New" panose="02070309020205020404" pitchFamily="49" charset="0"/>
              <a:buChar char="o"/>
            </a:pPr>
            <a:r>
              <a:rPr lang="en-US" altLang="zh-CN" sz="18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B</a:t>
            </a:r>
            <a:r>
              <a:rPr lang="en-US" altLang="zh-CN" sz="1800" baseline="-250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i</a:t>
            </a:r>
            <a:r>
              <a:rPr lang="en-US" altLang="zh-CN" sz="1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 busy time</a:t>
            </a:r>
            <a:r>
              <a:rPr lang="en-US" altLang="zh-CN" sz="18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B</a:t>
            </a:r>
            <a:r>
              <a:rPr lang="en-US" altLang="zh-CN" sz="1800" i="1" baseline="-250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i</a:t>
            </a:r>
            <a:endParaRPr lang="en-US" altLang="zh-CN" sz="18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buFont typeface="Lato" panose="020F0502020204030203" pitchFamily="34" charset="77"/>
              <a:buChar char="▷"/>
            </a:pPr>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buFont typeface="Lato" panose="020F0502020204030203" pitchFamily="34" charset="77"/>
              <a:buChar char="▷"/>
            </a:pPr>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p:txBody>
      </p:sp>
      <p:sp>
        <p:nvSpPr>
          <p:cNvPr id="19" name="Rectangle 2">
            <a:extLst>
              <a:ext uri="{FF2B5EF4-FFF2-40B4-BE49-F238E27FC236}">
                <a16:creationId xmlns:a16="http://schemas.microsoft.com/office/drawing/2014/main" id="{10137007-15B2-F34C-B0E6-509E1B9FE049}"/>
              </a:ext>
            </a:extLst>
          </p:cNvPr>
          <p:cNvSpPr txBox="1">
            <a:spLocks noChangeArrowheads="1"/>
          </p:cNvSpPr>
          <p:nvPr/>
        </p:nvSpPr>
        <p:spPr>
          <a:xfrm>
            <a:off x="1748707" y="28577"/>
            <a:ext cx="8616800"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pPr>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Terminologies</a:t>
            </a:r>
          </a:p>
        </p:txBody>
      </p:sp>
      <p:grpSp>
        <p:nvGrpSpPr>
          <p:cNvPr id="36" name="Group 35">
            <a:extLst>
              <a:ext uri="{FF2B5EF4-FFF2-40B4-BE49-F238E27FC236}">
                <a16:creationId xmlns:a16="http://schemas.microsoft.com/office/drawing/2014/main" id="{C9C2EE78-EC68-AE49-8550-2928A6F28CC1}"/>
              </a:ext>
            </a:extLst>
          </p:cNvPr>
          <p:cNvGrpSpPr/>
          <p:nvPr/>
        </p:nvGrpSpPr>
        <p:grpSpPr>
          <a:xfrm>
            <a:off x="7337710" y="2926162"/>
            <a:ext cx="4701323" cy="2385426"/>
            <a:chOff x="7337710" y="2926162"/>
            <a:chExt cx="4701323" cy="2385426"/>
          </a:xfrm>
        </p:grpSpPr>
        <p:grpSp>
          <p:nvGrpSpPr>
            <p:cNvPr id="26" name="Group 25">
              <a:extLst>
                <a:ext uri="{FF2B5EF4-FFF2-40B4-BE49-F238E27FC236}">
                  <a16:creationId xmlns:a16="http://schemas.microsoft.com/office/drawing/2014/main" id="{9A092035-C8F9-C741-8872-B4A313BC47D7}"/>
                </a:ext>
              </a:extLst>
            </p:cNvPr>
            <p:cNvGrpSpPr/>
            <p:nvPr/>
          </p:nvGrpSpPr>
          <p:grpSpPr>
            <a:xfrm>
              <a:off x="7558010" y="2926162"/>
              <a:ext cx="4481023" cy="1339892"/>
              <a:chOff x="7559781" y="3571621"/>
              <a:chExt cx="4481023" cy="1339892"/>
            </a:xfrm>
          </p:grpSpPr>
          <p:sp>
            <p:nvSpPr>
              <p:cNvPr id="21" name="Cloud 20">
                <a:extLst>
                  <a:ext uri="{FF2B5EF4-FFF2-40B4-BE49-F238E27FC236}">
                    <a16:creationId xmlns:a16="http://schemas.microsoft.com/office/drawing/2014/main" id="{F90022E0-4D1D-F74E-8658-0FA37A1C2D4F}"/>
                  </a:ext>
                </a:extLst>
              </p:cNvPr>
              <p:cNvSpPr/>
              <p:nvPr/>
            </p:nvSpPr>
            <p:spPr>
              <a:xfrm>
                <a:off x="8737975" y="3571621"/>
                <a:ext cx="2124635" cy="1339892"/>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Any system</a:t>
                </a:r>
              </a:p>
            </p:txBody>
          </p:sp>
          <p:cxnSp>
            <p:nvCxnSpPr>
              <p:cNvPr id="24" name="Straight Arrow Connector 23">
                <a:extLst>
                  <a:ext uri="{FF2B5EF4-FFF2-40B4-BE49-F238E27FC236}">
                    <a16:creationId xmlns:a16="http://schemas.microsoft.com/office/drawing/2014/main" id="{D26D3594-50C3-8546-B33C-A0A97F1F64A2}"/>
                  </a:ext>
                </a:extLst>
              </p:cNvPr>
              <p:cNvCxnSpPr/>
              <p:nvPr/>
            </p:nvCxnSpPr>
            <p:spPr>
              <a:xfrm>
                <a:off x="7559781" y="4224899"/>
                <a:ext cx="1178194" cy="0"/>
              </a:xfrm>
              <a:prstGeom prst="straightConnector1">
                <a:avLst/>
              </a:prstGeom>
              <a:ln w="793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60B8D7D0-0512-6D4B-892B-911EC1ABC78A}"/>
                  </a:ext>
                </a:extLst>
              </p:cNvPr>
              <p:cNvCxnSpPr/>
              <p:nvPr/>
            </p:nvCxnSpPr>
            <p:spPr>
              <a:xfrm>
                <a:off x="10862610" y="4205010"/>
                <a:ext cx="1178194" cy="0"/>
              </a:xfrm>
              <a:prstGeom prst="straightConnector1">
                <a:avLst/>
              </a:prstGeom>
              <a:ln w="793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6E10007-B485-D047-8726-9B9C9A7326F5}"/>
                    </a:ext>
                  </a:extLst>
                </p:cNvPr>
                <p:cNvSpPr txBox="1"/>
                <p:nvPr/>
              </p:nvSpPr>
              <p:spPr>
                <a:xfrm>
                  <a:off x="7337710" y="2986018"/>
                  <a:ext cx="1394805" cy="307777"/>
                </a:xfrm>
                <a:prstGeom prst="rect">
                  <a:avLst/>
                </a:prstGeom>
                <a:noFill/>
              </p:spPr>
              <p:txBody>
                <a:bodyPr wrap="none" rtlCol="0">
                  <a:spAutoFit/>
                </a:bodyPr>
                <a:lstStyle/>
                <a:p>
                  <a:r>
                    <a:rPr lang="en-US" dirty="0"/>
                    <a:t>Arrivals (</a:t>
                  </a:r>
                  <a14:m>
                    <m:oMath xmlns:m="http://schemas.openxmlformats.org/officeDocument/2006/math">
                      <m:r>
                        <a:rPr lang="ar-AE" i="1">
                          <a:latin typeface="Cambria Math" panose="02040503050406030204" pitchFamily="18" charset="0"/>
                          <a:ea typeface="Cambria Math" panose="02040503050406030204" pitchFamily="18" charset="0"/>
                        </a:rPr>
                        <m:t>𝜆</m:t>
                      </m:r>
                      <m:r>
                        <a:rPr lang="ar-AE" i="1">
                          <a:latin typeface="Cambria Math" panose="02040503050406030204" pitchFamily="18" charset="0"/>
                          <a:ea typeface="Cambria Math" panose="02040503050406030204" pitchFamily="18" charset="0"/>
                        </a:rPr>
                        <m:t> </m:t>
                      </m:r>
                    </m:oMath>
                  </a14:m>
                  <a:r>
                    <a:rPr lang="en-US" dirty="0"/>
                    <a:t>rate)</a:t>
                  </a:r>
                </a:p>
              </p:txBody>
            </p:sp>
          </mc:Choice>
          <mc:Fallback xmlns="">
            <p:sp>
              <p:nvSpPr>
                <p:cNvPr id="27" name="TextBox 26">
                  <a:extLst>
                    <a:ext uri="{FF2B5EF4-FFF2-40B4-BE49-F238E27FC236}">
                      <a16:creationId xmlns:a16="http://schemas.microsoft.com/office/drawing/2014/main" id="{D6E10007-B485-D047-8726-9B9C9A7326F5}"/>
                    </a:ext>
                  </a:extLst>
                </p:cNvPr>
                <p:cNvSpPr txBox="1">
                  <a:spLocks noRot="1" noChangeAspect="1" noMove="1" noResize="1" noEditPoints="1" noAdjustHandles="1" noChangeArrowheads="1" noChangeShapeType="1" noTextEdit="1"/>
                </p:cNvSpPr>
                <p:nvPr/>
              </p:nvSpPr>
              <p:spPr>
                <a:xfrm>
                  <a:off x="7337710" y="2986018"/>
                  <a:ext cx="1394805" cy="307777"/>
                </a:xfrm>
                <a:prstGeom prst="rect">
                  <a:avLst/>
                </a:prstGeom>
                <a:blipFill>
                  <a:blip r:embed="rId2"/>
                  <a:stretch>
                    <a:fillRect l="-901" b="-20000"/>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D599CA9F-7779-F046-A9FD-040174B3B468}"/>
                </a:ext>
              </a:extLst>
            </p:cNvPr>
            <p:cNvSpPr txBox="1"/>
            <p:nvPr/>
          </p:nvSpPr>
          <p:spPr>
            <a:xfrm>
              <a:off x="10928652" y="2986017"/>
              <a:ext cx="1069524" cy="307777"/>
            </a:xfrm>
            <a:prstGeom prst="rect">
              <a:avLst/>
            </a:prstGeom>
            <a:noFill/>
          </p:spPr>
          <p:txBody>
            <a:bodyPr wrap="none" rtlCol="0">
              <a:spAutoFit/>
            </a:bodyPr>
            <a:lstStyle/>
            <a:p>
              <a:r>
                <a:rPr lang="en-US" dirty="0"/>
                <a:t>Departures</a:t>
              </a:r>
            </a:p>
          </p:txBody>
        </p:sp>
        <p:cxnSp>
          <p:nvCxnSpPr>
            <p:cNvPr id="30" name="Straight Arrow Connector 29">
              <a:extLst>
                <a:ext uri="{FF2B5EF4-FFF2-40B4-BE49-F238E27FC236}">
                  <a16:creationId xmlns:a16="http://schemas.microsoft.com/office/drawing/2014/main" id="{27B66652-F629-E644-820A-AB891CFF82DF}"/>
                </a:ext>
              </a:extLst>
            </p:cNvPr>
            <p:cNvCxnSpPr>
              <a:cxnSpLocks/>
            </p:cNvCxnSpPr>
            <p:nvPr/>
          </p:nvCxnSpPr>
          <p:spPr>
            <a:xfrm>
              <a:off x="8736204" y="4680495"/>
              <a:ext cx="2124635" cy="0"/>
            </a:xfrm>
            <a:prstGeom prst="straightConnector1">
              <a:avLst/>
            </a:prstGeom>
            <a:ln w="5715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AF00FA0-80D2-AF41-836F-78B1B01F8EC5}"/>
                </a:ext>
              </a:extLst>
            </p:cNvPr>
            <p:cNvCxnSpPr/>
            <p:nvPr/>
          </p:nvCxnSpPr>
          <p:spPr>
            <a:xfrm>
              <a:off x="8736204" y="3596108"/>
              <a:ext cx="0" cy="171548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 name="Straight Connector 32">
              <a:extLst>
                <a:ext uri="{FF2B5EF4-FFF2-40B4-BE49-F238E27FC236}">
                  <a16:creationId xmlns:a16="http://schemas.microsoft.com/office/drawing/2014/main" id="{38BB9980-F776-4A49-A8F8-73F4A8D64F1E}"/>
                </a:ext>
              </a:extLst>
            </p:cNvPr>
            <p:cNvCxnSpPr/>
            <p:nvPr/>
          </p:nvCxnSpPr>
          <p:spPr>
            <a:xfrm>
              <a:off x="10860839" y="3596108"/>
              <a:ext cx="0" cy="171548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TextBox 34">
              <a:extLst>
                <a:ext uri="{FF2B5EF4-FFF2-40B4-BE49-F238E27FC236}">
                  <a16:creationId xmlns:a16="http://schemas.microsoft.com/office/drawing/2014/main" id="{E9638E36-5DA5-3C4C-86D2-CE62672DC5DE}"/>
                </a:ext>
              </a:extLst>
            </p:cNvPr>
            <p:cNvSpPr txBox="1"/>
            <p:nvPr/>
          </p:nvSpPr>
          <p:spPr>
            <a:xfrm>
              <a:off x="8890844" y="4813205"/>
              <a:ext cx="1815353" cy="307777"/>
            </a:xfrm>
            <a:prstGeom prst="rect">
              <a:avLst/>
            </a:prstGeom>
            <a:noFill/>
          </p:spPr>
          <p:txBody>
            <a:bodyPr wrap="square" rtlCol="0">
              <a:spAutoFit/>
            </a:bodyPr>
            <a:lstStyle/>
            <a:p>
              <a:r>
                <a:rPr lang="en-US" dirty="0"/>
                <a:t>Time in system, T</a:t>
              </a:r>
            </a:p>
          </p:txBody>
        </p:sp>
      </p:gr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C9EC35F1-DF38-FF40-8E4F-2917C7F2A7BC}"/>
                  </a:ext>
                </a:extLst>
              </p:cNvPr>
              <p:cNvSpPr/>
              <p:nvPr/>
            </p:nvSpPr>
            <p:spPr>
              <a:xfrm>
                <a:off x="3234874" y="3497800"/>
                <a:ext cx="3937628" cy="3364447"/>
              </a:xfrm>
              <a:prstGeom prst="rect">
                <a:avLst/>
              </a:prstGeom>
            </p:spPr>
            <p:txBody>
              <a:bodyPr wrap="square">
                <a:spAutoFit/>
              </a:bodyPr>
              <a:lstStyle/>
              <a:p>
                <a:pPr marL="0" indent="0">
                  <a:buNone/>
                </a:pPr>
                <a:r>
                  <a:rPr lang="en-US" sz="1800" dirty="0">
                    <a:solidFill>
                      <a:schemeClr val="tx1">
                        <a:lumMod val="65000"/>
                        <a:lumOff val="35000"/>
                      </a:schemeClr>
                    </a:solidFill>
                    <a:latin typeface="Lato" panose="020F0502020204030203" pitchFamily="34" charset="77"/>
                    <a:ea typeface="Cambria Math" panose="02040503050406030204" pitchFamily="18" charset="0"/>
                  </a:rPr>
                  <a:t>Arrival rate     </a:t>
                </a:r>
                <a14:m>
                  <m:oMath xmlns:m="http://schemas.openxmlformats.org/officeDocument/2006/math">
                    <m:r>
                      <a:rPr lang="ar-AE" sz="1800" i="1" smtClean="0">
                        <a:solidFill>
                          <a:schemeClr val="tx1">
                            <a:lumMod val="65000"/>
                            <a:lumOff val="35000"/>
                          </a:schemeClr>
                        </a:solidFill>
                        <a:latin typeface="Cambria Math" panose="02040503050406030204" pitchFamily="18" charset="0"/>
                        <a:ea typeface="Cambria Math" panose="02040503050406030204" pitchFamily="18" charset="0"/>
                      </a:rPr>
                      <m:t>𝜆</m:t>
                    </m:r>
                    <m:r>
                      <a:rPr lang="en-US" sz="1800" b="0" i="1" smtClean="0">
                        <a:solidFill>
                          <a:schemeClr val="tx1">
                            <a:lumMod val="65000"/>
                            <a:lumOff val="35000"/>
                          </a:schemeClr>
                        </a:solidFill>
                        <a:latin typeface="Cambria Math" panose="02040503050406030204" pitchFamily="18" charset="0"/>
                        <a:ea typeface="Cambria Math" panose="02040503050406030204" pitchFamily="18" charset="0"/>
                      </a:rPr>
                      <m:t>= </m:t>
                    </m:r>
                    <m:f>
                      <m:fPr>
                        <m:ctrlPr>
                          <a:rPr lang="en-US" sz="1800" b="0" i="1" smtClean="0">
                            <a:solidFill>
                              <a:schemeClr val="tx1">
                                <a:lumMod val="65000"/>
                                <a:lumOff val="35000"/>
                              </a:schemeClr>
                            </a:solidFill>
                            <a:latin typeface="Cambria Math" panose="02040503050406030204" pitchFamily="18" charset="0"/>
                            <a:ea typeface="Cambria Math" panose="02040503050406030204" pitchFamily="18" charset="0"/>
                          </a:rPr>
                        </m:ctrlPr>
                      </m:fPr>
                      <m:num>
                        <m:r>
                          <a:rPr lang="en-US" sz="1800" b="0" i="1" smtClean="0">
                            <a:solidFill>
                              <a:schemeClr val="tx1">
                                <a:lumMod val="65000"/>
                                <a:lumOff val="35000"/>
                              </a:schemeClr>
                            </a:solidFill>
                            <a:latin typeface="Cambria Math" panose="02040503050406030204" pitchFamily="18" charset="0"/>
                            <a:ea typeface="Cambria Math" panose="02040503050406030204" pitchFamily="18" charset="0"/>
                          </a:rPr>
                          <m:t>𝐴</m:t>
                        </m:r>
                        <m:r>
                          <a:rPr lang="en-US" sz="1800" b="0" i="1" smtClean="0">
                            <a:solidFill>
                              <a:schemeClr val="tx1">
                                <a:lumMod val="65000"/>
                                <a:lumOff val="35000"/>
                              </a:schemeClr>
                            </a:solidFill>
                            <a:latin typeface="Cambria Math" panose="02040503050406030204" pitchFamily="18" charset="0"/>
                            <a:ea typeface="Cambria Math" panose="02040503050406030204" pitchFamily="18" charset="0"/>
                          </a:rPr>
                          <m:t>(</m:t>
                        </m:r>
                        <m:r>
                          <a:rPr lang="en-US" sz="1800" b="0" i="1" smtClean="0">
                            <a:solidFill>
                              <a:schemeClr val="tx1">
                                <a:lumMod val="65000"/>
                                <a:lumOff val="35000"/>
                              </a:schemeClr>
                            </a:solidFill>
                            <a:latin typeface="Cambria Math" panose="02040503050406030204" pitchFamily="18" charset="0"/>
                            <a:ea typeface="Cambria Math" panose="02040503050406030204" pitchFamily="18" charset="0"/>
                          </a:rPr>
                          <m:t>𝑡</m:t>
                        </m:r>
                        <m:r>
                          <a:rPr lang="en-US" sz="1800" b="0" i="1" smtClean="0">
                            <a:solidFill>
                              <a:schemeClr val="tx1">
                                <a:lumMod val="65000"/>
                                <a:lumOff val="35000"/>
                              </a:schemeClr>
                            </a:solidFill>
                            <a:latin typeface="Cambria Math" panose="02040503050406030204" pitchFamily="18" charset="0"/>
                            <a:ea typeface="Cambria Math" panose="02040503050406030204" pitchFamily="18" charset="0"/>
                          </a:rPr>
                          <m:t>)</m:t>
                        </m:r>
                      </m:num>
                      <m:den>
                        <m:r>
                          <a:rPr lang="en-US" sz="1800" b="0" i="1" smtClean="0">
                            <a:solidFill>
                              <a:schemeClr val="tx1">
                                <a:lumMod val="65000"/>
                                <a:lumOff val="35000"/>
                              </a:schemeClr>
                            </a:solidFill>
                            <a:latin typeface="Cambria Math" panose="02040503050406030204" pitchFamily="18" charset="0"/>
                            <a:ea typeface="Cambria Math" panose="02040503050406030204" pitchFamily="18" charset="0"/>
                          </a:rPr>
                          <m:t>𝑡</m:t>
                        </m:r>
                      </m:den>
                    </m:f>
                    <m:r>
                      <a:rPr lang="en-US" sz="1800" b="0" i="1" smtClean="0">
                        <a:solidFill>
                          <a:schemeClr val="tx1">
                            <a:lumMod val="65000"/>
                            <a:lumOff val="35000"/>
                          </a:schemeClr>
                        </a:solidFill>
                        <a:latin typeface="Cambria Math" panose="02040503050406030204" pitchFamily="18" charset="0"/>
                        <a:ea typeface="Cambria Math" panose="02040503050406030204" pitchFamily="18" charset="0"/>
                      </a:rPr>
                      <m:t> </m:t>
                    </m:r>
                  </m:oMath>
                </a14:m>
                <a:endParaRPr lang="en-US" sz="1800" dirty="0">
                  <a:solidFill>
                    <a:schemeClr val="tx1">
                      <a:lumMod val="65000"/>
                      <a:lumOff val="35000"/>
                    </a:schemeClr>
                  </a:solidFill>
                  <a:latin typeface="Lato" panose="020F0502020204030203" pitchFamily="34" charset="77"/>
                </a:endParaRPr>
              </a:p>
              <a:p>
                <a:pPr marL="0" indent="0">
                  <a:buNone/>
                </a:pPr>
                <a:endParaRPr lang="en-US" sz="1800" dirty="0">
                  <a:solidFill>
                    <a:schemeClr val="tx1">
                      <a:lumMod val="65000"/>
                      <a:lumOff val="35000"/>
                    </a:schemeClr>
                  </a:solidFill>
                  <a:latin typeface="Lato" panose="020F0502020204030203" pitchFamily="34" charset="77"/>
                </a:endParaRPr>
              </a:p>
              <a:p>
                <a:r>
                  <a:rPr lang="en-US" sz="1800" b="0" dirty="0">
                    <a:solidFill>
                      <a:schemeClr val="tx1">
                        <a:lumMod val="65000"/>
                        <a:lumOff val="35000"/>
                      </a:schemeClr>
                    </a:solidFill>
                    <a:latin typeface="Lato" panose="020F0502020204030203" pitchFamily="34" charset="77"/>
                    <a:ea typeface="Cambria Math" panose="02040503050406030204" pitchFamily="18" charset="0"/>
                  </a:rPr>
                  <a:t>Throughput     </a:t>
                </a:r>
                <a14:m>
                  <m:oMath xmlns:m="http://schemas.openxmlformats.org/officeDocument/2006/math">
                    <m:r>
                      <m:rPr>
                        <m:sty m:val="p"/>
                      </m:rPr>
                      <a:rPr lang="en-US" sz="1800" b="0" i="0" smtClean="0">
                        <a:solidFill>
                          <a:schemeClr val="tx1">
                            <a:lumMod val="65000"/>
                            <a:lumOff val="35000"/>
                          </a:schemeClr>
                        </a:solidFill>
                        <a:latin typeface="Cambria Math" panose="02040503050406030204" pitchFamily="18" charset="0"/>
                        <a:ea typeface="Cambria Math" panose="02040503050406030204" pitchFamily="18" charset="0"/>
                      </a:rPr>
                      <m:t>X</m:t>
                    </m:r>
                    <m:r>
                      <a:rPr lang="en-US" sz="1800" i="1">
                        <a:solidFill>
                          <a:schemeClr val="tx1">
                            <a:lumMod val="65000"/>
                            <a:lumOff val="35000"/>
                          </a:schemeClr>
                        </a:solidFill>
                        <a:latin typeface="Cambria Math" panose="02040503050406030204" pitchFamily="18" charset="0"/>
                        <a:ea typeface="Cambria Math" panose="02040503050406030204" pitchFamily="18" charset="0"/>
                      </a:rPr>
                      <m:t>= </m:t>
                    </m:r>
                    <m:f>
                      <m:fPr>
                        <m:ctrlPr>
                          <a:rPr lang="en-US" sz="1800" i="1">
                            <a:solidFill>
                              <a:schemeClr val="tx1">
                                <a:lumMod val="65000"/>
                                <a:lumOff val="35000"/>
                              </a:schemeClr>
                            </a:solidFill>
                            <a:latin typeface="Cambria Math" panose="02040503050406030204" pitchFamily="18" charset="0"/>
                            <a:ea typeface="Cambria Math" panose="02040503050406030204" pitchFamily="18" charset="0"/>
                          </a:rPr>
                        </m:ctrlPr>
                      </m:fPr>
                      <m:num>
                        <m:r>
                          <a:rPr lang="en-US" sz="1800" b="0" i="1" smtClean="0">
                            <a:solidFill>
                              <a:schemeClr val="tx1">
                                <a:lumMod val="65000"/>
                                <a:lumOff val="35000"/>
                              </a:schemeClr>
                            </a:solidFill>
                            <a:latin typeface="Cambria Math" panose="02040503050406030204" pitchFamily="18" charset="0"/>
                            <a:ea typeface="Cambria Math" panose="02040503050406030204" pitchFamily="18" charset="0"/>
                          </a:rPr>
                          <m:t>𝐶</m:t>
                        </m:r>
                        <m:r>
                          <a:rPr lang="en-US" sz="1800" i="1">
                            <a:solidFill>
                              <a:schemeClr val="tx1">
                                <a:lumMod val="65000"/>
                                <a:lumOff val="35000"/>
                              </a:schemeClr>
                            </a:solidFill>
                            <a:latin typeface="Cambria Math" panose="02040503050406030204" pitchFamily="18" charset="0"/>
                            <a:ea typeface="Cambria Math" panose="02040503050406030204" pitchFamily="18" charset="0"/>
                          </a:rPr>
                          <m:t>(</m:t>
                        </m:r>
                        <m:r>
                          <a:rPr lang="en-US" sz="1800" i="1">
                            <a:solidFill>
                              <a:schemeClr val="tx1">
                                <a:lumMod val="65000"/>
                                <a:lumOff val="35000"/>
                              </a:schemeClr>
                            </a:solidFill>
                            <a:latin typeface="Cambria Math" panose="02040503050406030204" pitchFamily="18" charset="0"/>
                            <a:ea typeface="Cambria Math" panose="02040503050406030204" pitchFamily="18" charset="0"/>
                          </a:rPr>
                          <m:t>𝑡</m:t>
                        </m:r>
                        <m:r>
                          <a:rPr lang="en-US" sz="1800" i="1">
                            <a:solidFill>
                              <a:schemeClr val="tx1">
                                <a:lumMod val="65000"/>
                                <a:lumOff val="35000"/>
                              </a:schemeClr>
                            </a:solidFill>
                            <a:latin typeface="Cambria Math" panose="02040503050406030204" pitchFamily="18" charset="0"/>
                            <a:ea typeface="Cambria Math" panose="02040503050406030204" pitchFamily="18" charset="0"/>
                          </a:rPr>
                          <m:t>)</m:t>
                        </m:r>
                      </m:num>
                      <m:den>
                        <m:r>
                          <a:rPr lang="en-US" sz="1800" i="1">
                            <a:solidFill>
                              <a:schemeClr val="tx1">
                                <a:lumMod val="65000"/>
                                <a:lumOff val="35000"/>
                              </a:schemeClr>
                            </a:solidFill>
                            <a:latin typeface="Cambria Math" panose="02040503050406030204" pitchFamily="18" charset="0"/>
                            <a:ea typeface="Cambria Math" panose="02040503050406030204" pitchFamily="18" charset="0"/>
                          </a:rPr>
                          <m:t>𝑡</m:t>
                        </m:r>
                      </m:den>
                    </m:f>
                    <m:r>
                      <a:rPr lang="en-US" sz="1800" i="1">
                        <a:solidFill>
                          <a:schemeClr val="tx1">
                            <a:lumMod val="65000"/>
                            <a:lumOff val="35000"/>
                          </a:schemeClr>
                        </a:solidFill>
                        <a:latin typeface="Cambria Math" panose="02040503050406030204" pitchFamily="18" charset="0"/>
                        <a:ea typeface="Cambria Math" panose="02040503050406030204" pitchFamily="18" charset="0"/>
                      </a:rPr>
                      <m:t> </m:t>
                    </m:r>
                  </m:oMath>
                </a14:m>
                <a:endParaRPr lang="en-US" sz="1800" dirty="0">
                  <a:solidFill>
                    <a:schemeClr val="tx1">
                      <a:lumMod val="65000"/>
                      <a:lumOff val="35000"/>
                    </a:schemeClr>
                  </a:solidFill>
                  <a:latin typeface="Lato" panose="020F0502020204030203" pitchFamily="34" charset="77"/>
                </a:endParaRPr>
              </a:p>
              <a:p>
                <a:endParaRPr lang="en-US" sz="1800" dirty="0">
                  <a:solidFill>
                    <a:schemeClr val="tx1">
                      <a:lumMod val="65000"/>
                      <a:lumOff val="35000"/>
                    </a:schemeClr>
                  </a:solidFill>
                  <a:latin typeface="Lato" panose="020F0502020204030203" pitchFamily="34" charset="77"/>
                  <a:ea typeface="Cambria Math" panose="02040503050406030204" pitchFamily="18" charset="0"/>
                </a:endParaRPr>
              </a:p>
              <a:p>
                <a:r>
                  <a:rPr lang="en-US" sz="1800" dirty="0">
                    <a:solidFill>
                      <a:schemeClr val="tx1">
                        <a:lumMod val="65000"/>
                        <a:lumOff val="35000"/>
                      </a:schemeClr>
                    </a:solidFill>
                    <a:latin typeface="Lato" panose="020F0502020204030203" pitchFamily="34" charset="77"/>
                    <a:ea typeface="Cambria Math" panose="02040503050406030204" pitchFamily="18" charset="0"/>
                  </a:rPr>
                  <a:t>Utilization </a:t>
                </a:r>
                <a14:m>
                  <m:oMath xmlns:m="http://schemas.openxmlformats.org/officeDocument/2006/math">
                    <m:r>
                      <a:rPr lang="en-US" sz="18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US" sz="1800" smtClean="0">
                        <a:solidFill>
                          <a:schemeClr val="tx1">
                            <a:lumMod val="65000"/>
                            <a:lumOff val="35000"/>
                          </a:schemeClr>
                        </a:solidFill>
                        <a:latin typeface="Cambria Math" panose="02040503050406030204" pitchFamily="18" charset="0"/>
                        <a:ea typeface="Cambria Math" panose="02040503050406030204" pitchFamily="18" charset="0"/>
                      </a:rPr>
                      <m:t>U</m:t>
                    </m:r>
                    <m:r>
                      <a:rPr lang="en-US" sz="1800" i="1">
                        <a:solidFill>
                          <a:schemeClr val="tx1">
                            <a:lumMod val="65000"/>
                            <a:lumOff val="35000"/>
                          </a:schemeClr>
                        </a:solidFill>
                        <a:latin typeface="Cambria Math" panose="02040503050406030204" pitchFamily="18" charset="0"/>
                        <a:ea typeface="Cambria Math" panose="02040503050406030204" pitchFamily="18" charset="0"/>
                      </a:rPr>
                      <m:t>= </m:t>
                    </m:r>
                    <m:f>
                      <m:fPr>
                        <m:ctrlPr>
                          <a:rPr lang="en-US" sz="1800" i="1">
                            <a:solidFill>
                              <a:schemeClr val="tx1">
                                <a:lumMod val="65000"/>
                                <a:lumOff val="35000"/>
                              </a:schemeClr>
                            </a:solidFill>
                            <a:latin typeface="Cambria Math" panose="02040503050406030204" pitchFamily="18" charset="0"/>
                            <a:ea typeface="Cambria Math" panose="02040503050406030204" pitchFamily="18" charset="0"/>
                          </a:rPr>
                        </m:ctrlPr>
                      </m:fPr>
                      <m:num>
                        <m:r>
                          <a:rPr lang="en-US" sz="1800" b="0" i="1" smtClean="0">
                            <a:solidFill>
                              <a:schemeClr val="tx1">
                                <a:lumMod val="65000"/>
                                <a:lumOff val="35000"/>
                              </a:schemeClr>
                            </a:solidFill>
                            <a:latin typeface="Cambria Math" panose="02040503050406030204" pitchFamily="18" charset="0"/>
                            <a:ea typeface="Cambria Math" panose="02040503050406030204" pitchFamily="18" charset="0"/>
                          </a:rPr>
                          <m:t>𝐵</m:t>
                        </m:r>
                        <m:r>
                          <a:rPr lang="en-US" sz="1800" i="1">
                            <a:solidFill>
                              <a:schemeClr val="tx1">
                                <a:lumMod val="65000"/>
                                <a:lumOff val="35000"/>
                              </a:schemeClr>
                            </a:solidFill>
                            <a:latin typeface="Cambria Math" panose="02040503050406030204" pitchFamily="18" charset="0"/>
                            <a:ea typeface="Cambria Math" panose="02040503050406030204" pitchFamily="18" charset="0"/>
                          </a:rPr>
                          <m:t>(</m:t>
                        </m:r>
                        <m:r>
                          <a:rPr lang="en-US" sz="1800" i="1">
                            <a:solidFill>
                              <a:schemeClr val="tx1">
                                <a:lumMod val="65000"/>
                                <a:lumOff val="35000"/>
                              </a:schemeClr>
                            </a:solidFill>
                            <a:latin typeface="Cambria Math" panose="02040503050406030204" pitchFamily="18" charset="0"/>
                            <a:ea typeface="Cambria Math" panose="02040503050406030204" pitchFamily="18" charset="0"/>
                          </a:rPr>
                          <m:t>𝑡</m:t>
                        </m:r>
                        <m:r>
                          <a:rPr lang="en-US" sz="1800" i="1">
                            <a:solidFill>
                              <a:schemeClr val="tx1">
                                <a:lumMod val="65000"/>
                                <a:lumOff val="35000"/>
                              </a:schemeClr>
                            </a:solidFill>
                            <a:latin typeface="Cambria Math" panose="02040503050406030204" pitchFamily="18" charset="0"/>
                            <a:ea typeface="Cambria Math" panose="02040503050406030204" pitchFamily="18" charset="0"/>
                          </a:rPr>
                          <m:t>)</m:t>
                        </m:r>
                      </m:num>
                      <m:den>
                        <m:r>
                          <a:rPr lang="en-US" sz="1800" i="1">
                            <a:solidFill>
                              <a:schemeClr val="tx1">
                                <a:lumMod val="65000"/>
                                <a:lumOff val="35000"/>
                              </a:schemeClr>
                            </a:solidFill>
                            <a:latin typeface="Cambria Math" panose="02040503050406030204" pitchFamily="18" charset="0"/>
                            <a:ea typeface="Cambria Math" panose="02040503050406030204" pitchFamily="18" charset="0"/>
                          </a:rPr>
                          <m:t>𝑡</m:t>
                        </m:r>
                      </m:den>
                    </m:f>
                    <m:r>
                      <a:rPr lang="en-US" sz="1800" i="1">
                        <a:solidFill>
                          <a:schemeClr val="tx1">
                            <a:lumMod val="65000"/>
                            <a:lumOff val="35000"/>
                          </a:schemeClr>
                        </a:solidFill>
                        <a:latin typeface="Cambria Math" panose="02040503050406030204" pitchFamily="18" charset="0"/>
                        <a:ea typeface="Cambria Math" panose="02040503050406030204" pitchFamily="18" charset="0"/>
                      </a:rPr>
                      <m:t> </m:t>
                    </m:r>
                  </m:oMath>
                </a14:m>
                <a:endParaRPr lang="en-US" sz="1800" dirty="0">
                  <a:solidFill>
                    <a:schemeClr val="tx1">
                      <a:lumMod val="65000"/>
                      <a:lumOff val="35000"/>
                    </a:schemeClr>
                  </a:solidFill>
                  <a:latin typeface="Lato" panose="020F0502020204030203" pitchFamily="34" charset="77"/>
                  <a:ea typeface="Cambria Math" panose="02040503050406030204" pitchFamily="18" charset="0"/>
                </a:endParaRPr>
              </a:p>
              <a:p>
                <a:endParaRPr lang="en-US" sz="1800" dirty="0">
                  <a:solidFill>
                    <a:schemeClr val="tx1">
                      <a:lumMod val="65000"/>
                      <a:lumOff val="35000"/>
                    </a:schemeClr>
                  </a:solidFill>
                  <a:latin typeface="Lato" panose="020F0502020204030203" pitchFamily="34" charset="77"/>
                  <a:ea typeface="Cambria Math" panose="02040503050406030204" pitchFamily="18" charset="0"/>
                </a:endParaRPr>
              </a:p>
              <a:p>
                <a:r>
                  <a:rPr lang="en-US" sz="1800" dirty="0">
                    <a:solidFill>
                      <a:schemeClr val="tx1">
                        <a:lumMod val="65000"/>
                        <a:lumOff val="35000"/>
                      </a:schemeClr>
                    </a:solidFill>
                    <a:latin typeface="Lato" panose="020F0502020204030203" pitchFamily="34" charset="77"/>
                    <a:ea typeface="Cambria Math" panose="02040503050406030204" pitchFamily="18" charset="0"/>
                  </a:rPr>
                  <a:t>Service time </a:t>
                </a:r>
                <a14:m>
                  <m:oMath xmlns:m="http://schemas.openxmlformats.org/officeDocument/2006/math">
                    <m:r>
                      <a:rPr lang="en-US" sz="1800" b="0" i="0" smtClean="0">
                        <a:solidFill>
                          <a:schemeClr val="tx1">
                            <a:lumMod val="65000"/>
                            <a:lumOff val="35000"/>
                          </a:schemeClr>
                        </a:solidFill>
                        <a:latin typeface="Cambria Math" panose="02040503050406030204" pitchFamily="18" charset="0"/>
                        <a:ea typeface="Cambria Math" panose="02040503050406030204" pitchFamily="18" charset="0"/>
                      </a:rPr>
                      <m:t>    </m:t>
                    </m:r>
                    <m:r>
                      <m:rPr>
                        <m:sty m:val="p"/>
                      </m:rPr>
                      <a:rPr lang="en-US" sz="1800" smtClean="0">
                        <a:solidFill>
                          <a:schemeClr val="tx1">
                            <a:lumMod val="65000"/>
                            <a:lumOff val="35000"/>
                          </a:schemeClr>
                        </a:solidFill>
                        <a:latin typeface="Cambria Math" panose="02040503050406030204" pitchFamily="18" charset="0"/>
                        <a:ea typeface="Cambria Math" panose="02040503050406030204" pitchFamily="18" charset="0"/>
                      </a:rPr>
                      <m:t>S</m:t>
                    </m:r>
                    <m:r>
                      <a:rPr lang="en-US" sz="1800" i="1">
                        <a:solidFill>
                          <a:schemeClr val="tx1">
                            <a:lumMod val="65000"/>
                            <a:lumOff val="35000"/>
                          </a:schemeClr>
                        </a:solidFill>
                        <a:latin typeface="Cambria Math" panose="02040503050406030204" pitchFamily="18" charset="0"/>
                        <a:ea typeface="Cambria Math" panose="02040503050406030204" pitchFamily="18" charset="0"/>
                      </a:rPr>
                      <m:t>= </m:t>
                    </m:r>
                    <m:f>
                      <m:fPr>
                        <m:ctrlPr>
                          <a:rPr lang="en-US" sz="1800" i="1">
                            <a:solidFill>
                              <a:schemeClr val="tx1">
                                <a:lumMod val="65000"/>
                                <a:lumOff val="35000"/>
                              </a:schemeClr>
                            </a:solidFill>
                            <a:latin typeface="Cambria Math" panose="02040503050406030204" pitchFamily="18" charset="0"/>
                            <a:ea typeface="Cambria Math" panose="02040503050406030204" pitchFamily="18" charset="0"/>
                          </a:rPr>
                        </m:ctrlPr>
                      </m:fPr>
                      <m:num>
                        <m:r>
                          <a:rPr lang="en-US" sz="1800" i="1">
                            <a:solidFill>
                              <a:schemeClr val="tx1">
                                <a:lumMod val="65000"/>
                                <a:lumOff val="35000"/>
                              </a:schemeClr>
                            </a:solidFill>
                            <a:latin typeface="Cambria Math" panose="02040503050406030204" pitchFamily="18" charset="0"/>
                            <a:ea typeface="Cambria Math" panose="02040503050406030204" pitchFamily="18" charset="0"/>
                          </a:rPr>
                          <m:t>𝐵</m:t>
                        </m:r>
                      </m:num>
                      <m:den>
                        <m:r>
                          <a:rPr lang="en-US" sz="1800" b="0" i="1" smtClean="0">
                            <a:solidFill>
                              <a:schemeClr val="tx1">
                                <a:lumMod val="65000"/>
                                <a:lumOff val="35000"/>
                              </a:schemeClr>
                            </a:solidFill>
                            <a:latin typeface="Cambria Math" panose="02040503050406030204" pitchFamily="18" charset="0"/>
                            <a:ea typeface="Cambria Math" panose="02040503050406030204" pitchFamily="18" charset="0"/>
                          </a:rPr>
                          <m:t>𝐶</m:t>
                        </m:r>
                      </m:den>
                    </m:f>
                    <m:r>
                      <a:rPr lang="en-US" sz="1800" i="1">
                        <a:solidFill>
                          <a:schemeClr val="tx1">
                            <a:lumMod val="65000"/>
                            <a:lumOff val="35000"/>
                          </a:schemeClr>
                        </a:solidFill>
                        <a:latin typeface="Cambria Math" panose="02040503050406030204" pitchFamily="18" charset="0"/>
                        <a:ea typeface="Cambria Math" panose="02040503050406030204" pitchFamily="18" charset="0"/>
                      </a:rPr>
                      <m:t> </m:t>
                    </m:r>
                  </m:oMath>
                </a14:m>
                <a:endParaRPr lang="en-US" sz="1800" dirty="0">
                  <a:solidFill>
                    <a:schemeClr val="tx1">
                      <a:lumMod val="65000"/>
                      <a:lumOff val="35000"/>
                    </a:schemeClr>
                  </a:solidFill>
                  <a:latin typeface="Lato" panose="020F0502020204030203" pitchFamily="34" charset="77"/>
                </a:endParaRPr>
              </a:p>
              <a:p>
                <a:endParaRPr lang="en-US" sz="1800" dirty="0">
                  <a:solidFill>
                    <a:schemeClr val="tx1">
                      <a:lumMod val="65000"/>
                      <a:lumOff val="35000"/>
                    </a:schemeClr>
                  </a:solidFill>
                  <a:latin typeface="Lato" panose="020F0502020204030203" pitchFamily="34" charset="77"/>
                </a:endParaRPr>
              </a:p>
              <a:p>
                <a:endParaRPr lang="en-US" sz="1800" dirty="0">
                  <a:solidFill>
                    <a:schemeClr val="tx1">
                      <a:lumMod val="65000"/>
                      <a:lumOff val="35000"/>
                    </a:schemeClr>
                  </a:solidFill>
                  <a:latin typeface="Lato" panose="020F0502020204030203" pitchFamily="34" charset="77"/>
                </a:endParaRPr>
              </a:p>
              <a:p>
                <a:pPr marL="0" indent="0">
                  <a:buNone/>
                </a:pPr>
                <a:endParaRPr lang="en-US" sz="1800" dirty="0">
                  <a:solidFill>
                    <a:schemeClr val="tx1">
                      <a:lumMod val="65000"/>
                      <a:lumOff val="35000"/>
                    </a:schemeClr>
                  </a:solidFill>
                  <a:latin typeface="Lato" panose="020F0502020204030203" pitchFamily="34" charset="77"/>
                </a:endParaRPr>
              </a:p>
            </p:txBody>
          </p:sp>
        </mc:Choice>
        <mc:Fallback xmlns="">
          <p:sp>
            <p:nvSpPr>
              <p:cNvPr id="37" name="Rectangle 36">
                <a:extLst>
                  <a:ext uri="{FF2B5EF4-FFF2-40B4-BE49-F238E27FC236}">
                    <a16:creationId xmlns:a16="http://schemas.microsoft.com/office/drawing/2014/main" id="{C9EC35F1-DF38-FF40-8E4F-2917C7F2A7BC}"/>
                  </a:ext>
                </a:extLst>
              </p:cNvPr>
              <p:cNvSpPr>
                <a:spLocks noRot="1" noChangeAspect="1" noMove="1" noResize="1" noEditPoints="1" noAdjustHandles="1" noChangeArrowheads="1" noChangeShapeType="1" noTextEdit="1"/>
              </p:cNvSpPr>
              <p:nvPr/>
            </p:nvSpPr>
            <p:spPr>
              <a:xfrm>
                <a:off x="3234874" y="3497800"/>
                <a:ext cx="3937628" cy="3364447"/>
              </a:xfrm>
              <a:prstGeom prst="rect">
                <a:avLst/>
              </a:prstGeom>
              <a:blipFill>
                <a:blip r:embed="rId3"/>
                <a:stretch>
                  <a:fillRect l="-1286"/>
                </a:stretch>
              </a:blipFill>
            </p:spPr>
            <p:txBody>
              <a:bodyPr/>
              <a:lstStyle/>
              <a:p>
                <a:r>
                  <a:rPr lang="en-US">
                    <a:noFill/>
                  </a:rPr>
                  <a:t> </a:t>
                </a:r>
              </a:p>
            </p:txBody>
          </p:sp>
        </mc:Fallback>
      </mc:AlternateContent>
    </p:spTree>
    <p:extLst>
      <p:ext uri="{BB962C8B-B14F-4D97-AF65-F5344CB8AC3E}">
        <p14:creationId xmlns:p14="http://schemas.microsoft.com/office/powerpoint/2010/main" val="3061413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9"/>
          <p:cNvSpPr txBox="1">
            <a:spLocks noGrp="1"/>
          </p:cNvSpPr>
          <p:nvPr>
            <p:ph type="body" idx="1"/>
          </p:nvPr>
        </p:nvSpPr>
        <p:spPr>
          <a:xfrm>
            <a:off x="2417625" y="2286000"/>
            <a:ext cx="3136800" cy="2274600"/>
          </a:xfrm>
          <a:prstGeom prst="rect">
            <a:avLst/>
          </a:prstGeom>
        </p:spPr>
        <p:txBody>
          <a:bodyPr spcFirstLastPara="1" wrap="square" lIns="91425" tIns="91425" rIns="91425" bIns="91425" anchor="t" anchorCtr="0">
            <a:noAutofit/>
          </a:bodyPr>
          <a:lstStyle/>
          <a:p>
            <a:pPr marL="0" indent="0">
              <a:buNone/>
            </a:pPr>
            <a:r>
              <a:rPr lang="en-US" b="1" dirty="0"/>
              <a:t>Open systems</a:t>
            </a:r>
          </a:p>
          <a:p>
            <a:pPr marL="285750" indent="-285750"/>
            <a:r>
              <a:rPr lang="en-US" b="1" dirty="0"/>
              <a:t>External arrivals</a:t>
            </a:r>
          </a:p>
          <a:p>
            <a:pPr marL="285750" indent="-285750"/>
            <a:r>
              <a:rPr lang="en-US" b="1" dirty="0" err="1"/>
              <a:t>Eg.</a:t>
            </a:r>
            <a:r>
              <a:rPr lang="en-US" b="1" dirty="0"/>
              <a:t>, web serve requests</a:t>
            </a:r>
          </a:p>
          <a:p>
            <a:pPr marL="285750" indent="-285750"/>
            <a:endParaRPr b="1" dirty="0"/>
          </a:p>
          <a:p>
            <a:pPr marL="0" indent="0">
              <a:buNone/>
            </a:pPr>
            <a:r>
              <a:rPr lang="en" dirty="0"/>
              <a:t>.</a:t>
            </a:r>
            <a:endParaRPr dirty="0"/>
          </a:p>
        </p:txBody>
      </p:sp>
      <p:sp>
        <p:nvSpPr>
          <p:cNvPr id="145" name="Google Shape;145;p19"/>
          <p:cNvSpPr txBox="1">
            <a:spLocks noGrp="1"/>
          </p:cNvSpPr>
          <p:nvPr>
            <p:ph type="title"/>
          </p:nvPr>
        </p:nvSpPr>
        <p:spPr>
          <a:xfrm>
            <a:off x="2417625" y="258796"/>
            <a:ext cx="7992392" cy="1143000"/>
          </a:xfrm>
          <a:prstGeom prst="rect">
            <a:avLst/>
          </a:prstGeom>
        </p:spPr>
        <p:txBody>
          <a:bodyPr spcFirstLastPara="1" wrap="square" lIns="91425" tIns="91425" rIns="91425" bIns="91425" anchor="b" anchorCtr="0">
            <a:noAutofit/>
          </a:bodyPr>
          <a:lstStyle/>
          <a:p>
            <a:r>
              <a:rPr lang="en" dirty="0"/>
              <a:t>Open </a:t>
            </a:r>
            <a:r>
              <a:rPr lang="en" dirty="0" err="1"/>
              <a:t>v.s</a:t>
            </a:r>
            <a:r>
              <a:rPr lang="en" dirty="0"/>
              <a:t>. Closed systems</a:t>
            </a:r>
            <a:endParaRPr dirty="0"/>
          </a:p>
        </p:txBody>
      </p:sp>
      <p:sp>
        <p:nvSpPr>
          <p:cNvPr id="146" name="Google Shape;146;p19"/>
          <p:cNvSpPr txBox="1">
            <a:spLocks noGrp="1"/>
          </p:cNvSpPr>
          <p:nvPr>
            <p:ph type="body" idx="2"/>
          </p:nvPr>
        </p:nvSpPr>
        <p:spPr>
          <a:xfrm>
            <a:off x="7572253" y="2297723"/>
            <a:ext cx="3136800" cy="2274600"/>
          </a:xfrm>
          <a:prstGeom prst="rect">
            <a:avLst/>
          </a:prstGeom>
        </p:spPr>
        <p:txBody>
          <a:bodyPr spcFirstLastPara="1" wrap="square" lIns="91425" tIns="91425" rIns="91425" bIns="91425" anchor="t" anchorCtr="0">
            <a:noAutofit/>
          </a:bodyPr>
          <a:lstStyle/>
          <a:p>
            <a:pPr marL="0" indent="0">
              <a:buNone/>
            </a:pPr>
            <a:r>
              <a:rPr lang="en-US" b="1" dirty="0"/>
              <a:t>Closed systems</a:t>
            </a:r>
          </a:p>
          <a:p>
            <a:pPr marL="285750" indent="-285750"/>
            <a:r>
              <a:rPr lang="en-US" b="1" dirty="0"/>
              <a:t>Fix number of clients</a:t>
            </a:r>
          </a:p>
          <a:p>
            <a:pPr marL="285750" indent="-285750"/>
            <a:r>
              <a:rPr lang="en-US" b="1" dirty="0" err="1"/>
              <a:t>Eg.</a:t>
            </a:r>
            <a:r>
              <a:rPr lang="en-US" b="1" dirty="0"/>
              <a:t>, thread pool</a:t>
            </a:r>
            <a:endParaRPr b="1" dirty="0"/>
          </a:p>
        </p:txBody>
      </p:sp>
      <p:sp>
        <p:nvSpPr>
          <p:cNvPr id="147" name="Google Shape;147;p19"/>
          <p:cNvSpPr txBox="1">
            <a:spLocks noGrp="1"/>
          </p:cNvSpPr>
          <p:nvPr>
            <p:ph type="sldNum" idx="12"/>
          </p:nvPr>
        </p:nvSpPr>
        <p:spPr>
          <a:xfrm>
            <a:off x="10004575" y="6364177"/>
            <a:ext cx="548700" cy="417900"/>
          </a:xfrm>
          <a:prstGeom prst="rect">
            <a:avLst/>
          </a:prstGeom>
        </p:spPr>
        <p:txBody>
          <a:bodyPr spcFirstLastPara="1" wrap="square" lIns="91425" tIns="91425" rIns="91425" bIns="91425" anchor="t" anchorCtr="0">
            <a:noAutofit/>
          </a:bodyPr>
          <a:lstStyle/>
          <a:p>
            <a:fld id="{00000000-1234-1234-1234-123412341234}" type="slidenum">
              <a:rPr lang="en"/>
              <a:pPr/>
              <a:t>14</a:t>
            </a:fld>
            <a:endParaRPr/>
          </a:p>
        </p:txBody>
      </p:sp>
      <p:grpSp>
        <p:nvGrpSpPr>
          <p:cNvPr id="6" name="Group 5">
            <a:extLst>
              <a:ext uri="{FF2B5EF4-FFF2-40B4-BE49-F238E27FC236}">
                <a16:creationId xmlns:a16="http://schemas.microsoft.com/office/drawing/2014/main" id="{E1402B80-337B-884B-BFA3-8EBC45AB3A24}"/>
              </a:ext>
            </a:extLst>
          </p:cNvPr>
          <p:cNvGrpSpPr/>
          <p:nvPr/>
        </p:nvGrpSpPr>
        <p:grpSpPr>
          <a:xfrm>
            <a:off x="1394677" y="4363861"/>
            <a:ext cx="3880687" cy="1143000"/>
            <a:chOff x="7337710" y="2926162"/>
            <a:chExt cx="4701323" cy="1339892"/>
          </a:xfrm>
        </p:grpSpPr>
        <p:grpSp>
          <p:nvGrpSpPr>
            <p:cNvPr id="7" name="Group 6">
              <a:extLst>
                <a:ext uri="{FF2B5EF4-FFF2-40B4-BE49-F238E27FC236}">
                  <a16:creationId xmlns:a16="http://schemas.microsoft.com/office/drawing/2014/main" id="{6833D791-5E13-6840-B406-DE1DF8B7AC38}"/>
                </a:ext>
              </a:extLst>
            </p:cNvPr>
            <p:cNvGrpSpPr/>
            <p:nvPr/>
          </p:nvGrpSpPr>
          <p:grpSpPr>
            <a:xfrm>
              <a:off x="7558010" y="2926162"/>
              <a:ext cx="4481023" cy="1339892"/>
              <a:chOff x="7559781" y="3571621"/>
              <a:chExt cx="4481023" cy="1339892"/>
            </a:xfrm>
          </p:grpSpPr>
          <p:sp>
            <p:nvSpPr>
              <p:cNvPr id="10" name="Cloud 9">
                <a:extLst>
                  <a:ext uri="{FF2B5EF4-FFF2-40B4-BE49-F238E27FC236}">
                    <a16:creationId xmlns:a16="http://schemas.microsoft.com/office/drawing/2014/main" id="{11736E2F-05C7-304D-AA21-F2214230B449}"/>
                  </a:ext>
                </a:extLst>
              </p:cNvPr>
              <p:cNvSpPr/>
              <p:nvPr/>
            </p:nvSpPr>
            <p:spPr>
              <a:xfrm>
                <a:off x="8737975" y="3571621"/>
                <a:ext cx="2124635" cy="1339892"/>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Any system</a:t>
                </a:r>
              </a:p>
            </p:txBody>
          </p:sp>
          <p:cxnSp>
            <p:nvCxnSpPr>
              <p:cNvPr id="11" name="Straight Arrow Connector 10">
                <a:extLst>
                  <a:ext uri="{FF2B5EF4-FFF2-40B4-BE49-F238E27FC236}">
                    <a16:creationId xmlns:a16="http://schemas.microsoft.com/office/drawing/2014/main" id="{F70C9BF1-E88D-9447-AAF1-5E9ACE1C3F94}"/>
                  </a:ext>
                </a:extLst>
              </p:cNvPr>
              <p:cNvCxnSpPr/>
              <p:nvPr/>
            </p:nvCxnSpPr>
            <p:spPr>
              <a:xfrm>
                <a:off x="7559781" y="4224899"/>
                <a:ext cx="1178194" cy="0"/>
              </a:xfrm>
              <a:prstGeom prst="straightConnector1">
                <a:avLst/>
              </a:prstGeom>
              <a:ln w="793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EA3A255-06F3-7745-911E-8D4DEE62A765}"/>
                  </a:ext>
                </a:extLst>
              </p:cNvPr>
              <p:cNvCxnSpPr/>
              <p:nvPr/>
            </p:nvCxnSpPr>
            <p:spPr>
              <a:xfrm>
                <a:off x="10862610" y="4205010"/>
                <a:ext cx="1178194" cy="0"/>
              </a:xfrm>
              <a:prstGeom prst="straightConnector1">
                <a:avLst/>
              </a:prstGeom>
              <a:ln w="793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DDE611B-0B63-DF45-8B4F-E80596256E63}"/>
                    </a:ext>
                  </a:extLst>
                </p:cNvPr>
                <p:cNvSpPr txBox="1"/>
                <p:nvPr/>
              </p:nvSpPr>
              <p:spPr>
                <a:xfrm>
                  <a:off x="7337710" y="2986018"/>
                  <a:ext cx="1394805" cy="307777"/>
                </a:xfrm>
                <a:prstGeom prst="rect">
                  <a:avLst/>
                </a:prstGeom>
                <a:noFill/>
              </p:spPr>
              <p:txBody>
                <a:bodyPr wrap="none" rtlCol="0">
                  <a:spAutoFit/>
                </a:bodyPr>
                <a:lstStyle/>
                <a:p>
                  <a:r>
                    <a:rPr lang="en-US" dirty="0"/>
                    <a:t>Arrivals (</a:t>
                  </a:r>
                  <a14:m>
                    <m:oMath xmlns:m="http://schemas.openxmlformats.org/officeDocument/2006/math">
                      <m:r>
                        <a:rPr lang="ar-AE" i="1">
                          <a:latin typeface="Cambria Math" panose="02040503050406030204" pitchFamily="18" charset="0"/>
                          <a:ea typeface="Cambria Math" panose="02040503050406030204" pitchFamily="18" charset="0"/>
                        </a:rPr>
                        <m:t>𝜆</m:t>
                      </m:r>
                      <m:r>
                        <a:rPr lang="ar-AE" i="1">
                          <a:latin typeface="Cambria Math" panose="02040503050406030204" pitchFamily="18" charset="0"/>
                          <a:ea typeface="Cambria Math" panose="02040503050406030204" pitchFamily="18" charset="0"/>
                        </a:rPr>
                        <m:t> </m:t>
                      </m:r>
                    </m:oMath>
                  </a14:m>
                  <a:r>
                    <a:rPr lang="en-US" dirty="0"/>
                    <a:t>rate)</a:t>
                  </a:r>
                </a:p>
              </p:txBody>
            </p:sp>
          </mc:Choice>
          <mc:Fallback xmlns="">
            <p:sp>
              <p:nvSpPr>
                <p:cNvPr id="8" name="TextBox 7">
                  <a:extLst>
                    <a:ext uri="{FF2B5EF4-FFF2-40B4-BE49-F238E27FC236}">
                      <a16:creationId xmlns:a16="http://schemas.microsoft.com/office/drawing/2014/main" id="{9DDE611B-0B63-DF45-8B4F-E80596256E63}"/>
                    </a:ext>
                  </a:extLst>
                </p:cNvPr>
                <p:cNvSpPr txBox="1">
                  <a:spLocks noRot="1" noChangeAspect="1" noMove="1" noResize="1" noEditPoints="1" noAdjustHandles="1" noChangeArrowheads="1" noChangeShapeType="1" noTextEdit="1"/>
                </p:cNvSpPr>
                <p:nvPr/>
              </p:nvSpPr>
              <p:spPr>
                <a:xfrm>
                  <a:off x="7337710" y="2986018"/>
                  <a:ext cx="1394805" cy="307777"/>
                </a:xfrm>
                <a:prstGeom prst="rect">
                  <a:avLst/>
                </a:prstGeom>
                <a:blipFill>
                  <a:blip r:embed="rId3"/>
                  <a:stretch>
                    <a:fillRect l="-1099" t="-10000" r="-21978" b="-40000"/>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3A7F928-72D8-D14C-878B-2D08AD6E9C8B}"/>
                </a:ext>
              </a:extLst>
            </p:cNvPr>
            <p:cNvSpPr txBox="1"/>
            <p:nvPr/>
          </p:nvSpPr>
          <p:spPr>
            <a:xfrm>
              <a:off x="10928652" y="2986017"/>
              <a:ext cx="1069524" cy="307777"/>
            </a:xfrm>
            <a:prstGeom prst="rect">
              <a:avLst/>
            </a:prstGeom>
            <a:noFill/>
          </p:spPr>
          <p:txBody>
            <a:bodyPr wrap="none" rtlCol="0">
              <a:spAutoFit/>
            </a:bodyPr>
            <a:lstStyle/>
            <a:p>
              <a:r>
                <a:rPr lang="en-US" dirty="0"/>
                <a:t>Departures</a:t>
              </a:r>
            </a:p>
          </p:txBody>
        </p:sp>
      </p:grpSp>
      <p:grpSp>
        <p:nvGrpSpPr>
          <p:cNvPr id="13" name="Group 12">
            <a:extLst>
              <a:ext uri="{FF2B5EF4-FFF2-40B4-BE49-F238E27FC236}">
                <a16:creationId xmlns:a16="http://schemas.microsoft.com/office/drawing/2014/main" id="{1BC924E3-AD46-8E4E-B353-D446AE0CC850}"/>
              </a:ext>
            </a:extLst>
          </p:cNvPr>
          <p:cNvGrpSpPr/>
          <p:nvPr/>
        </p:nvGrpSpPr>
        <p:grpSpPr>
          <a:xfrm>
            <a:off x="7479872" y="4203904"/>
            <a:ext cx="3882295" cy="1637291"/>
            <a:chOff x="6790406" y="3323112"/>
            <a:chExt cx="4939345" cy="1671500"/>
          </a:xfrm>
        </p:grpSpPr>
        <p:grpSp>
          <p:nvGrpSpPr>
            <p:cNvPr id="14" name="Group 13">
              <a:extLst>
                <a:ext uri="{FF2B5EF4-FFF2-40B4-BE49-F238E27FC236}">
                  <a16:creationId xmlns:a16="http://schemas.microsoft.com/office/drawing/2014/main" id="{73640961-DA72-A745-A30E-3A753E6C93A3}"/>
                </a:ext>
              </a:extLst>
            </p:cNvPr>
            <p:cNvGrpSpPr/>
            <p:nvPr/>
          </p:nvGrpSpPr>
          <p:grpSpPr>
            <a:xfrm>
              <a:off x="6804612" y="3654720"/>
              <a:ext cx="4925139" cy="1339892"/>
              <a:chOff x="7113894" y="2926162"/>
              <a:chExt cx="4925139" cy="1339892"/>
            </a:xfrm>
          </p:grpSpPr>
          <p:grpSp>
            <p:nvGrpSpPr>
              <p:cNvPr id="17" name="Group 16">
                <a:extLst>
                  <a:ext uri="{FF2B5EF4-FFF2-40B4-BE49-F238E27FC236}">
                    <a16:creationId xmlns:a16="http://schemas.microsoft.com/office/drawing/2014/main" id="{488E6F29-2AA1-A948-9522-5CA2C063BE23}"/>
                  </a:ext>
                </a:extLst>
              </p:cNvPr>
              <p:cNvGrpSpPr/>
              <p:nvPr/>
            </p:nvGrpSpPr>
            <p:grpSpPr>
              <a:xfrm>
                <a:off x="7113894" y="2926162"/>
                <a:ext cx="4925139" cy="1339892"/>
                <a:chOff x="7115665" y="3571621"/>
                <a:chExt cx="4925139" cy="1339892"/>
              </a:xfrm>
            </p:grpSpPr>
            <p:sp>
              <p:nvSpPr>
                <p:cNvPr id="20" name="Cloud 19">
                  <a:extLst>
                    <a:ext uri="{FF2B5EF4-FFF2-40B4-BE49-F238E27FC236}">
                      <a16:creationId xmlns:a16="http://schemas.microsoft.com/office/drawing/2014/main" id="{B40D0EA1-EBBE-C640-B0AC-450021BC00CC}"/>
                    </a:ext>
                  </a:extLst>
                </p:cNvPr>
                <p:cNvSpPr/>
                <p:nvPr/>
              </p:nvSpPr>
              <p:spPr>
                <a:xfrm>
                  <a:off x="8737975" y="3571621"/>
                  <a:ext cx="2124635" cy="1339892"/>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Any system</a:t>
                  </a:r>
                </a:p>
              </p:txBody>
            </p:sp>
            <p:cxnSp>
              <p:nvCxnSpPr>
                <p:cNvPr id="21" name="Straight Arrow Connector 20">
                  <a:extLst>
                    <a:ext uri="{FF2B5EF4-FFF2-40B4-BE49-F238E27FC236}">
                      <a16:creationId xmlns:a16="http://schemas.microsoft.com/office/drawing/2014/main" id="{EA0E3381-A034-4C46-8817-B14492EF0702}"/>
                    </a:ext>
                  </a:extLst>
                </p:cNvPr>
                <p:cNvCxnSpPr>
                  <a:cxnSpLocks/>
                </p:cNvCxnSpPr>
                <p:nvPr/>
              </p:nvCxnSpPr>
              <p:spPr>
                <a:xfrm>
                  <a:off x="7115665" y="4224899"/>
                  <a:ext cx="1622310" cy="0"/>
                </a:xfrm>
                <a:prstGeom prst="straightConnector1">
                  <a:avLst/>
                </a:prstGeom>
                <a:ln w="793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3491FF5-D294-AF43-982E-93C247C4D341}"/>
                    </a:ext>
                  </a:extLst>
                </p:cNvPr>
                <p:cNvCxnSpPr/>
                <p:nvPr/>
              </p:nvCxnSpPr>
              <p:spPr>
                <a:xfrm>
                  <a:off x="10862610" y="4205010"/>
                  <a:ext cx="1178194" cy="0"/>
                </a:xfrm>
                <a:prstGeom prst="straightConnector1">
                  <a:avLst/>
                </a:prstGeom>
                <a:ln w="793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83FB930-5888-464F-BB4E-EE9BB8523F51}"/>
                      </a:ext>
                    </a:extLst>
                  </p:cNvPr>
                  <p:cNvSpPr txBox="1"/>
                  <p:nvPr/>
                </p:nvSpPr>
                <p:spPr>
                  <a:xfrm>
                    <a:off x="7337710" y="2986018"/>
                    <a:ext cx="1394805" cy="307777"/>
                  </a:xfrm>
                  <a:prstGeom prst="rect">
                    <a:avLst/>
                  </a:prstGeom>
                  <a:noFill/>
                </p:spPr>
                <p:txBody>
                  <a:bodyPr wrap="none" rtlCol="0">
                    <a:spAutoFit/>
                  </a:bodyPr>
                  <a:lstStyle/>
                  <a:p>
                    <a:r>
                      <a:rPr lang="en-US" dirty="0"/>
                      <a:t>Arrivals (</a:t>
                    </a:r>
                    <a14:m>
                      <m:oMath xmlns:m="http://schemas.openxmlformats.org/officeDocument/2006/math">
                        <m:r>
                          <a:rPr lang="ar-AE" i="1">
                            <a:latin typeface="Cambria Math" panose="02040503050406030204" pitchFamily="18" charset="0"/>
                            <a:ea typeface="Cambria Math" panose="02040503050406030204" pitchFamily="18" charset="0"/>
                          </a:rPr>
                          <m:t>𝜆</m:t>
                        </m:r>
                        <m:r>
                          <a:rPr lang="ar-AE" i="1">
                            <a:latin typeface="Cambria Math" panose="02040503050406030204" pitchFamily="18" charset="0"/>
                            <a:ea typeface="Cambria Math" panose="02040503050406030204" pitchFamily="18" charset="0"/>
                          </a:rPr>
                          <m:t> </m:t>
                        </m:r>
                      </m:oMath>
                    </a14:m>
                    <a:r>
                      <a:rPr lang="en-US" dirty="0"/>
                      <a:t>rate)</a:t>
                    </a:r>
                  </a:p>
                </p:txBody>
              </p:sp>
            </mc:Choice>
            <mc:Fallback xmlns="">
              <p:sp>
                <p:nvSpPr>
                  <p:cNvPr id="18" name="TextBox 17">
                    <a:extLst>
                      <a:ext uri="{FF2B5EF4-FFF2-40B4-BE49-F238E27FC236}">
                        <a16:creationId xmlns:a16="http://schemas.microsoft.com/office/drawing/2014/main" id="{683FB930-5888-464F-BB4E-EE9BB8523F51}"/>
                      </a:ext>
                    </a:extLst>
                  </p:cNvPr>
                  <p:cNvSpPr txBox="1">
                    <a:spLocks noRot="1" noChangeAspect="1" noMove="1" noResize="1" noEditPoints="1" noAdjustHandles="1" noChangeArrowheads="1" noChangeShapeType="1" noTextEdit="1"/>
                  </p:cNvSpPr>
                  <p:nvPr/>
                </p:nvSpPr>
                <p:spPr>
                  <a:xfrm>
                    <a:off x="7337710" y="2986018"/>
                    <a:ext cx="1394805" cy="307777"/>
                  </a:xfrm>
                  <a:prstGeom prst="rect">
                    <a:avLst/>
                  </a:prstGeom>
                  <a:blipFill>
                    <a:blip r:embed="rId4"/>
                    <a:stretch>
                      <a:fillRect l="-2299" r="-27586" b="-2000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E11A38F5-8787-5541-9EB1-BC13AB6E83CE}"/>
                  </a:ext>
                </a:extLst>
              </p:cNvPr>
              <p:cNvSpPr txBox="1"/>
              <p:nvPr/>
            </p:nvSpPr>
            <p:spPr>
              <a:xfrm>
                <a:off x="10928652" y="2986017"/>
                <a:ext cx="1069524" cy="307777"/>
              </a:xfrm>
              <a:prstGeom prst="rect">
                <a:avLst/>
              </a:prstGeom>
              <a:noFill/>
            </p:spPr>
            <p:txBody>
              <a:bodyPr wrap="none" rtlCol="0">
                <a:spAutoFit/>
              </a:bodyPr>
              <a:lstStyle/>
              <a:p>
                <a:r>
                  <a:rPr lang="en-US" dirty="0"/>
                  <a:t>Departures</a:t>
                </a:r>
              </a:p>
            </p:txBody>
          </p:sp>
        </p:grpSp>
        <p:cxnSp>
          <p:nvCxnSpPr>
            <p:cNvPr id="15" name="Elbow Connector 14">
              <a:extLst>
                <a:ext uri="{FF2B5EF4-FFF2-40B4-BE49-F238E27FC236}">
                  <a16:creationId xmlns:a16="http://schemas.microsoft.com/office/drawing/2014/main" id="{5E2A88EF-02AB-0A4B-8DEE-915FD90C09BD}"/>
                </a:ext>
              </a:extLst>
            </p:cNvPr>
            <p:cNvCxnSpPr>
              <a:cxnSpLocks/>
            </p:cNvCxnSpPr>
            <p:nvPr/>
          </p:nvCxnSpPr>
          <p:spPr>
            <a:xfrm rot="10800000">
              <a:off x="6790406" y="3335743"/>
              <a:ext cx="4898489" cy="877309"/>
            </a:xfrm>
            <a:prstGeom prst="bentConnector3">
              <a:avLst>
                <a:gd name="adj1" fmla="val -2707"/>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57A1A8D-6D31-1B48-9498-B7D674E12967}"/>
                </a:ext>
              </a:extLst>
            </p:cNvPr>
            <p:cNvCxnSpPr>
              <a:cxnSpLocks/>
            </p:cNvCxnSpPr>
            <p:nvPr/>
          </p:nvCxnSpPr>
          <p:spPr>
            <a:xfrm>
              <a:off x="6804612" y="3323112"/>
              <a:ext cx="0" cy="1001554"/>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1641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2487707" y="2895847"/>
            <a:ext cx="8018803" cy="1837518"/>
          </a:xfrm>
          <a:prstGeom prst="rect">
            <a:avLst/>
          </a:prstGeom>
        </p:spPr>
        <p:txBody>
          <a:bodyPr spcFirstLastPara="1" wrap="square" lIns="91425" tIns="91425" rIns="91425" bIns="91425" anchor="t" anchorCtr="0">
            <a:noAutofit/>
          </a:bodyPr>
          <a:lstStyle/>
          <a:p>
            <a:pPr marL="0" indent="0">
              <a:buNone/>
            </a:pPr>
            <a:r>
              <a:rPr lang="en" dirty="0"/>
              <a:t>The average number of jobs in the system = </a:t>
            </a:r>
          </a:p>
          <a:p>
            <a:pPr marL="0" indent="0">
              <a:buNone/>
            </a:pPr>
            <a:r>
              <a:rPr lang="en" dirty="0"/>
              <a:t> (the average </a:t>
            </a:r>
            <a:r>
              <a:rPr lang="en-US" dirty="0"/>
              <a:t>arrival</a:t>
            </a:r>
            <a:r>
              <a:rPr lang="en" dirty="0"/>
              <a:t> rate)  X</a:t>
            </a:r>
          </a:p>
          <a:p>
            <a:pPr marL="0" indent="0">
              <a:buNone/>
            </a:pPr>
            <a:r>
              <a:rPr lang="en" dirty="0"/>
              <a:t>(the average time a job spends in the systems)</a:t>
            </a:r>
          </a:p>
          <a:p>
            <a:pPr marL="0" indent="0">
              <a:buNone/>
            </a:pPr>
            <a:endParaRPr lang="en" dirty="0"/>
          </a:p>
        </p:txBody>
      </p:sp>
      <p:sp>
        <p:nvSpPr>
          <p:cNvPr id="119" name="Google Shape;119;p16"/>
          <p:cNvSpPr txBox="1">
            <a:spLocks noGrp="1"/>
          </p:cNvSpPr>
          <p:nvPr>
            <p:ph type="sldNum" idx="12"/>
          </p:nvPr>
        </p:nvSpPr>
        <p:spPr>
          <a:xfrm>
            <a:off x="1523875" y="6440375"/>
            <a:ext cx="9144000" cy="417900"/>
          </a:xfrm>
          <a:prstGeom prst="rect">
            <a:avLst/>
          </a:prstGeom>
        </p:spPr>
        <p:txBody>
          <a:bodyPr spcFirstLastPara="1" wrap="square" lIns="91425" tIns="91425" rIns="91425" bIns="91425" anchor="t" anchorCtr="0">
            <a:noAutofit/>
          </a:bodyPr>
          <a:lstStyle/>
          <a:p>
            <a:fld id="{00000000-1234-1234-1234-123412341234}" type="slidenum">
              <a:rPr lang="en"/>
              <a:pPr/>
              <a:t>15</a:t>
            </a:fld>
            <a:endParaRPr/>
          </a:p>
        </p:txBody>
      </p:sp>
    </p:spTree>
    <p:extLst>
      <p:ext uri="{BB962C8B-B14F-4D97-AF65-F5344CB8AC3E}">
        <p14:creationId xmlns:p14="http://schemas.microsoft.com/office/powerpoint/2010/main" val="2050330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63E9115D-F101-2D4F-A09F-0BEA9CEA1C49}"/>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Little's Laws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62287B-62FB-ED42-BDC2-4FBDD266EE54}"/>
                  </a:ext>
                </a:extLst>
              </p:cNvPr>
              <p:cNvSpPr>
                <a:spLocks noGrp="1"/>
              </p:cNvSpPr>
              <p:nvPr>
                <p:ph idx="1"/>
              </p:nvPr>
            </p:nvSpPr>
            <p:spPr>
              <a:xfrm>
                <a:off x="1365904" y="1484885"/>
                <a:ext cx="9808488" cy="4736400"/>
              </a:xfrm>
            </p:spPr>
            <p:txBody>
              <a:bodyPr/>
              <a:lstStyle/>
              <a:p>
                <a:pPr marL="38100" indent="0">
                  <a:buNone/>
                </a:pPr>
                <a:endParaRPr lang="en-US" sz="2800" dirty="0"/>
              </a:p>
              <a:p>
                <a:r>
                  <a:rPr lang="en-US" sz="2800" dirty="0"/>
                  <a:t>For open systems</a:t>
                </a:r>
              </a:p>
              <a:p>
                <a:pPr marL="38100" indent="0">
                  <a:buNone/>
                </a:pPr>
                <a14:m>
                  <m:oMathPara xmlns:m="http://schemas.openxmlformats.org/officeDocument/2006/math">
                    <m:oMathParaPr>
                      <m:jc m:val="centerGroup"/>
                    </m:oMathParaPr>
                    <m:oMath xmlns:m="http://schemas.openxmlformats.org/officeDocument/2006/math">
                      <m:r>
                        <a:rPr lang="ar-AE" sz="2800" i="1">
                          <a:latin typeface="Cambria Math" panose="02040503050406030204" pitchFamily="18" charset="0"/>
                        </a:rPr>
                        <m:t>𝐸</m:t>
                      </m:r>
                      <m:d>
                        <m:dPr>
                          <m:begChr m:val="["/>
                          <m:endChr m:val="]"/>
                          <m:ctrlPr>
                            <a:rPr lang="ar-AE" sz="2800" i="1">
                              <a:latin typeface="Cambria Math" panose="02040503050406030204" pitchFamily="18" charset="0"/>
                            </a:rPr>
                          </m:ctrlPr>
                        </m:dPr>
                        <m:e>
                          <m:r>
                            <a:rPr lang="ar-AE" sz="2800" i="1">
                              <a:latin typeface="Cambria Math" panose="02040503050406030204" pitchFamily="18" charset="0"/>
                            </a:rPr>
                            <m:t>𝑁</m:t>
                          </m:r>
                        </m:e>
                      </m:d>
                      <m:r>
                        <a:rPr lang="ar-AE" sz="2800" i="1">
                          <a:latin typeface="Cambria Math" panose="02040503050406030204" pitchFamily="18" charset="0"/>
                        </a:rPr>
                        <m:t>=</m:t>
                      </m:r>
                      <m:r>
                        <a:rPr lang="ar-AE" sz="2800" i="1">
                          <a:latin typeface="Cambria Math" panose="02040503050406030204" pitchFamily="18" charset="0"/>
                          <a:ea typeface="Cambria Math" panose="02040503050406030204" pitchFamily="18" charset="0"/>
                        </a:rPr>
                        <m:t>𝜆</m:t>
                      </m:r>
                      <m:r>
                        <a:rPr lang="ar-AE" sz="2800" i="1">
                          <a:latin typeface="Cambria Math" panose="02040503050406030204" pitchFamily="18" charset="0"/>
                          <a:ea typeface="Cambria Math" panose="02040503050406030204" pitchFamily="18" charset="0"/>
                        </a:rPr>
                        <m:t>𝐸</m:t>
                      </m:r>
                      <m:r>
                        <a:rPr lang="ar-AE" sz="2800" i="1">
                          <a:latin typeface="Cambria Math" panose="02040503050406030204" pitchFamily="18" charset="0"/>
                          <a:ea typeface="Cambria Math" panose="02040503050406030204" pitchFamily="18" charset="0"/>
                        </a:rPr>
                        <m:t>[</m:t>
                      </m:r>
                      <m:r>
                        <a:rPr lang="ar-AE" sz="2800" i="1">
                          <a:latin typeface="Cambria Math" panose="02040503050406030204" pitchFamily="18" charset="0"/>
                          <a:ea typeface="Cambria Math" panose="02040503050406030204" pitchFamily="18" charset="0"/>
                        </a:rPr>
                        <m:t>𝑇</m:t>
                      </m:r>
                      <m:r>
                        <a:rPr lang="ar-AE" sz="2800" i="1">
                          <a:latin typeface="Cambria Math" panose="02040503050406030204" pitchFamily="18" charset="0"/>
                          <a:ea typeface="Cambria Math" panose="02040503050406030204" pitchFamily="18" charset="0"/>
                        </a:rPr>
                        <m:t>]</m:t>
                      </m:r>
                    </m:oMath>
                  </m:oMathPara>
                </a14:m>
                <a:endParaRPr lang="en-US" sz="2800" dirty="0"/>
              </a:p>
              <a:p>
                <a:pPr marL="38100" indent="0">
                  <a:buNone/>
                </a:pPr>
                <a:endParaRPr lang="en-US" sz="2800" dirty="0"/>
              </a:p>
              <a:p>
                <a:r>
                  <a:rPr lang="en-US" sz="2800" dirty="0"/>
                  <a:t>For closed systems</a:t>
                </a:r>
              </a:p>
              <a:p>
                <a:pPr marL="3810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𝑁</m:t>
                      </m:r>
                      <m:r>
                        <a:rPr lang="ar-AE" sz="2800" i="1">
                          <a:latin typeface="Cambria Math" panose="02040503050406030204" pitchFamily="18" charset="0"/>
                        </a:rPr>
                        <m:t>=</m:t>
                      </m:r>
                      <m:r>
                        <a:rPr lang="en-US" sz="2800" b="0" i="1" smtClean="0">
                          <a:latin typeface="Cambria Math" panose="02040503050406030204" pitchFamily="18" charset="0"/>
                        </a:rPr>
                        <m:t>𝑋</m:t>
                      </m:r>
                      <m:r>
                        <a:rPr lang="ar-AE" sz="2800" i="1">
                          <a:latin typeface="Cambria Math" panose="02040503050406030204" pitchFamily="18" charset="0"/>
                          <a:ea typeface="Cambria Math" panose="02040503050406030204" pitchFamily="18" charset="0"/>
                        </a:rPr>
                        <m:t>𝐸</m:t>
                      </m:r>
                      <m:r>
                        <a:rPr lang="ar-AE" sz="2800" i="1">
                          <a:latin typeface="Cambria Math" panose="02040503050406030204" pitchFamily="18" charset="0"/>
                          <a:ea typeface="Cambria Math" panose="02040503050406030204" pitchFamily="18" charset="0"/>
                        </a:rPr>
                        <m:t>[</m:t>
                      </m:r>
                      <m:r>
                        <a:rPr lang="ar-AE" sz="2800" i="1">
                          <a:latin typeface="Cambria Math" panose="02040503050406030204" pitchFamily="18" charset="0"/>
                          <a:ea typeface="Cambria Math" panose="02040503050406030204" pitchFamily="18" charset="0"/>
                        </a:rPr>
                        <m:t>𝑇</m:t>
                      </m:r>
                      <m:r>
                        <a:rPr lang="ar-AE" sz="2800" i="1">
                          <a:latin typeface="Cambria Math" panose="02040503050406030204" pitchFamily="18" charset="0"/>
                          <a:ea typeface="Cambria Math" panose="02040503050406030204" pitchFamily="18" charset="0"/>
                        </a:rPr>
                        <m:t>]</m:t>
                      </m:r>
                    </m:oMath>
                  </m:oMathPara>
                </a14:m>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1E62287B-62FB-ED42-BDC2-4FBDD266EE54}"/>
                  </a:ext>
                </a:extLst>
              </p:cNvPr>
              <p:cNvSpPr>
                <a:spLocks noGrp="1" noRot="1" noChangeAspect="1" noMove="1" noResize="1" noEditPoints="1" noAdjustHandles="1" noChangeArrowheads="1" noChangeShapeType="1" noTextEdit="1"/>
              </p:cNvSpPr>
              <p:nvPr>
                <p:ph idx="1"/>
              </p:nvPr>
            </p:nvSpPr>
            <p:spPr>
              <a:xfrm>
                <a:off x="1365904" y="1484885"/>
                <a:ext cx="9808488" cy="4736400"/>
              </a:xfrm>
              <a:blipFill>
                <a:blip r:embed="rId2"/>
                <a:stretch>
                  <a:fillRect l="-1036"/>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B9A79941-8178-6C46-8405-8F8543EF9D3A}"/>
              </a:ext>
            </a:extLst>
          </p:cNvPr>
          <p:cNvGrpSpPr/>
          <p:nvPr/>
        </p:nvGrpSpPr>
        <p:grpSpPr>
          <a:xfrm>
            <a:off x="7671263" y="2285179"/>
            <a:ext cx="3503129" cy="1143821"/>
            <a:chOff x="7109846" y="2519127"/>
            <a:chExt cx="4929187" cy="1746927"/>
          </a:xfrm>
        </p:grpSpPr>
        <p:grpSp>
          <p:nvGrpSpPr>
            <p:cNvPr id="9" name="Group 8">
              <a:extLst>
                <a:ext uri="{FF2B5EF4-FFF2-40B4-BE49-F238E27FC236}">
                  <a16:creationId xmlns:a16="http://schemas.microsoft.com/office/drawing/2014/main" id="{B69489DC-F7C7-3949-9515-BFFF92359C33}"/>
                </a:ext>
              </a:extLst>
            </p:cNvPr>
            <p:cNvGrpSpPr/>
            <p:nvPr/>
          </p:nvGrpSpPr>
          <p:grpSpPr>
            <a:xfrm>
              <a:off x="7558010" y="2926162"/>
              <a:ext cx="4481023" cy="1339892"/>
              <a:chOff x="7559781" y="3571621"/>
              <a:chExt cx="4481023" cy="1339892"/>
            </a:xfrm>
          </p:grpSpPr>
          <p:sp>
            <p:nvSpPr>
              <p:cNvPr id="16" name="Cloud 15">
                <a:extLst>
                  <a:ext uri="{FF2B5EF4-FFF2-40B4-BE49-F238E27FC236}">
                    <a16:creationId xmlns:a16="http://schemas.microsoft.com/office/drawing/2014/main" id="{4B877C0D-DDFC-1A48-9DAC-3B727D873FC0}"/>
                  </a:ext>
                </a:extLst>
              </p:cNvPr>
              <p:cNvSpPr/>
              <p:nvPr/>
            </p:nvSpPr>
            <p:spPr>
              <a:xfrm>
                <a:off x="8737975" y="3571621"/>
                <a:ext cx="2124635" cy="1339892"/>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Any system</a:t>
                </a:r>
              </a:p>
            </p:txBody>
          </p:sp>
          <p:cxnSp>
            <p:nvCxnSpPr>
              <p:cNvPr id="17" name="Straight Arrow Connector 16">
                <a:extLst>
                  <a:ext uri="{FF2B5EF4-FFF2-40B4-BE49-F238E27FC236}">
                    <a16:creationId xmlns:a16="http://schemas.microsoft.com/office/drawing/2014/main" id="{DAB26772-D8D1-1A41-A30B-D438952FC593}"/>
                  </a:ext>
                </a:extLst>
              </p:cNvPr>
              <p:cNvCxnSpPr/>
              <p:nvPr/>
            </p:nvCxnSpPr>
            <p:spPr>
              <a:xfrm>
                <a:off x="7559781" y="4224899"/>
                <a:ext cx="1178194" cy="0"/>
              </a:xfrm>
              <a:prstGeom prst="straightConnector1">
                <a:avLst/>
              </a:prstGeom>
              <a:ln w="793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94E90FA-2815-294F-AE0B-8265EDBFD467}"/>
                  </a:ext>
                </a:extLst>
              </p:cNvPr>
              <p:cNvCxnSpPr/>
              <p:nvPr/>
            </p:nvCxnSpPr>
            <p:spPr>
              <a:xfrm>
                <a:off x="10862610" y="4205010"/>
                <a:ext cx="1178194" cy="0"/>
              </a:xfrm>
              <a:prstGeom prst="straightConnector1">
                <a:avLst/>
              </a:prstGeom>
              <a:ln w="793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5BC64FC-694F-AF49-BC7D-5D66BE64DDB2}"/>
                    </a:ext>
                  </a:extLst>
                </p:cNvPr>
                <p:cNvSpPr txBox="1"/>
                <p:nvPr/>
              </p:nvSpPr>
              <p:spPr>
                <a:xfrm>
                  <a:off x="7109846" y="2519127"/>
                  <a:ext cx="1394804" cy="307778"/>
                </a:xfrm>
                <a:prstGeom prst="rect">
                  <a:avLst/>
                </a:prstGeom>
                <a:noFill/>
              </p:spPr>
              <p:txBody>
                <a:bodyPr wrap="none" rtlCol="0">
                  <a:spAutoFit/>
                </a:bodyPr>
                <a:lstStyle/>
                <a:p>
                  <a:r>
                    <a:rPr lang="en-US" dirty="0"/>
                    <a:t>Arrivals (</a:t>
                  </a:r>
                  <a14:m>
                    <m:oMath xmlns:m="http://schemas.openxmlformats.org/officeDocument/2006/math">
                      <m:r>
                        <a:rPr lang="ar-AE" i="1">
                          <a:latin typeface="Cambria Math" panose="02040503050406030204" pitchFamily="18" charset="0"/>
                          <a:ea typeface="Cambria Math" panose="02040503050406030204" pitchFamily="18" charset="0"/>
                        </a:rPr>
                        <m:t>𝜆</m:t>
                      </m:r>
                      <m:r>
                        <a:rPr lang="ar-AE" i="1">
                          <a:latin typeface="Cambria Math" panose="02040503050406030204" pitchFamily="18" charset="0"/>
                          <a:ea typeface="Cambria Math" panose="02040503050406030204" pitchFamily="18" charset="0"/>
                        </a:rPr>
                        <m:t> </m:t>
                      </m:r>
                    </m:oMath>
                  </a14:m>
                  <a:r>
                    <a:rPr lang="en-US" dirty="0"/>
                    <a:t>rate)</a:t>
                  </a:r>
                </a:p>
              </p:txBody>
            </p:sp>
          </mc:Choice>
          <mc:Fallback xmlns="">
            <p:sp>
              <p:nvSpPr>
                <p:cNvPr id="10" name="TextBox 9">
                  <a:extLst>
                    <a:ext uri="{FF2B5EF4-FFF2-40B4-BE49-F238E27FC236}">
                      <a16:creationId xmlns:a16="http://schemas.microsoft.com/office/drawing/2014/main" id="{D5BC64FC-694F-AF49-BC7D-5D66BE64DDB2}"/>
                    </a:ext>
                  </a:extLst>
                </p:cNvPr>
                <p:cNvSpPr txBox="1">
                  <a:spLocks noRot="1" noChangeAspect="1" noMove="1" noResize="1" noEditPoints="1" noAdjustHandles="1" noChangeArrowheads="1" noChangeShapeType="1" noTextEdit="1"/>
                </p:cNvSpPr>
                <p:nvPr/>
              </p:nvSpPr>
              <p:spPr>
                <a:xfrm>
                  <a:off x="7109846" y="2519127"/>
                  <a:ext cx="1394804" cy="307778"/>
                </a:xfrm>
                <a:prstGeom prst="rect">
                  <a:avLst/>
                </a:prstGeom>
                <a:blipFill>
                  <a:blip r:embed="rId3"/>
                  <a:stretch>
                    <a:fillRect l="-1266" t="-6250" r="-40506" b="-8125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6512F754-0A56-B346-A7A7-6278A97D5674}"/>
                </a:ext>
              </a:extLst>
            </p:cNvPr>
            <p:cNvSpPr txBox="1"/>
            <p:nvPr/>
          </p:nvSpPr>
          <p:spPr>
            <a:xfrm>
              <a:off x="10928652" y="2986017"/>
              <a:ext cx="1069524" cy="307777"/>
            </a:xfrm>
            <a:prstGeom prst="rect">
              <a:avLst/>
            </a:prstGeom>
            <a:noFill/>
          </p:spPr>
          <p:txBody>
            <a:bodyPr wrap="none" rtlCol="0">
              <a:spAutoFit/>
            </a:bodyPr>
            <a:lstStyle/>
            <a:p>
              <a:r>
                <a:rPr lang="en-US" dirty="0"/>
                <a:t>Departures</a:t>
              </a:r>
            </a:p>
          </p:txBody>
        </p:sp>
      </p:grpSp>
      <p:grpSp>
        <p:nvGrpSpPr>
          <p:cNvPr id="49" name="Group 48">
            <a:extLst>
              <a:ext uri="{FF2B5EF4-FFF2-40B4-BE49-F238E27FC236}">
                <a16:creationId xmlns:a16="http://schemas.microsoft.com/office/drawing/2014/main" id="{9D85E100-A892-964A-870F-CE91BDF93B5A}"/>
              </a:ext>
            </a:extLst>
          </p:cNvPr>
          <p:cNvGrpSpPr/>
          <p:nvPr/>
        </p:nvGrpSpPr>
        <p:grpSpPr>
          <a:xfrm>
            <a:off x="7671263" y="3937587"/>
            <a:ext cx="3821633" cy="1341236"/>
            <a:chOff x="6790406" y="3323112"/>
            <a:chExt cx="4939345" cy="1671500"/>
          </a:xfrm>
        </p:grpSpPr>
        <p:grpSp>
          <p:nvGrpSpPr>
            <p:cNvPr id="19" name="Group 18">
              <a:extLst>
                <a:ext uri="{FF2B5EF4-FFF2-40B4-BE49-F238E27FC236}">
                  <a16:creationId xmlns:a16="http://schemas.microsoft.com/office/drawing/2014/main" id="{004AADDF-1EEB-204A-84EC-4D215581AD73}"/>
                </a:ext>
              </a:extLst>
            </p:cNvPr>
            <p:cNvGrpSpPr/>
            <p:nvPr/>
          </p:nvGrpSpPr>
          <p:grpSpPr>
            <a:xfrm>
              <a:off x="6804612" y="3654720"/>
              <a:ext cx="4925139" cy="1339892"/>
              <a:chOff x="7113894" y="2926162"/>
              <a:chExt cx="4925139" cy="1339892"/>
            </a:xfrm>
          </p:grpSpPr>
          <p:grpSp>
            <p:nvGrpSpPr>
              <p:cNvPr id="20" name="Group 19">
                <a:extLst>
                  <a:ext uri="{FF2B5EF4-FFF2-40B4-BE49-F238E27FC236}">
                    <a16:creationId xmlns:a16="http://schemas.microsoft.com/office/drawing/2014/main" id="{83FAD857-6920-274A-BAFE-D098712C8B3D}"/>
                  </a:ext>
                </a:extLst>
              </p:cNvPr>
              <p:cNvGrpSpPr/>
              <p:nvPr/>
            </p:nvGrpSpPr>
            <p:grpSpPr>
              <a:xfrm>
                <a:off x="7113894" y="2926162"/>
                <a:ext cx="4925139" cy="1339892"/>
                <a:chOff x="7115665" y="3571621"/>
                <a:chExt cx="4925139" cy="1339892"/>
              </a:xfrm>
            </p:grpSpPr>
            <p:sp>
              <p:nvSpPr>
                <p:cNvPr id="23" name="Cloud 22">
                  <a:extLst>
                    <a:ext uri="{FF2B5EF4-FFF2-40B4-BE49-F238E27FC236}">
                      <a16:creationId xmlns:a16="http://schemas.microsoft.com/office/drawing/2014/main" id="{5E85CC7A-25F2-AB46-884E-C1C5BA1E3D5F}"/>
                    </a:ext>
                  </a:extLst>
                </p:cNvPr>
                <p:cNvSpPr/>
                <p:nvPr/>
              </p:nvSpPr>
              <p:spPr>
                <a:xfrm>
                  <a:off x="8737975" y="3571621"/>
                  <a:ext cx="2124635" cy="1339892"/>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Any system</a:t>
                  </a:r>
                </a:p>
              </p:txBody>
            </p:sp>
            <p:cxnSp>
              <p:nvCxnSpPr>
                <p:cNvPr id="24" name="Straight Arrow Connector 23">
                  <a:extLst>
                    <a:ext uri="{FF2B5EF4-FFF2-40B4-BE49-F238E27FC236}">
                      <a16:creationId xmlns:a16="http://schemas.microsoft.com/office/drawing/2014/main" id="{9CB095E2-694C-4B42-BAC2-E8D2E11E3E05}"/>
                    </a:ext>
                  </a:extLst>
                </p:cNvPr>
                <p:cNvCxnSpPr>
                  <a:cxnSpLocks/>
                </p:cNvCxnSpPr>
                <p:nvPr/>
              </p:nvCxnSpPr>
              <p:spPr>
                <a:xfrm>
                  <a:off x="7115665" y="4224899"/>
                  <a:ext cx="1622310" cy="0"/>
                </a:xfrm>
                <a:prstGeom prst="straightConnector1">
                  <a:avLst/>
                </a:prstGeom>
                <a:ln w="793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A71B567-BD9C-A84D-8BE6-14CF8D4BEF5B}"/>
                    </a:ext>
                  </a:extLst>
                </p:cNvPr>
                <p:cNvCxnSpPr/>
                <p:nvPr/>
              </p:nvCxnSpPr>
              <p:spPr>
                <a:xfrm>
                  <a:off x="10862610" y="4205010"/>
                  <a:ext cx="1178194" cy="0"/>
                </a:xfrm>
                <a:prstGeom prst="straightConnector1">
                  <a:avLst/>
                </a:prstGeom>
                <a:ln w="793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B88873CB-4CA8-A84A-BC02-C75E2232091E}"/>
                      </a:ext>
                    </a:extLst>
                  </p:cNvPr>
                  <p:cNvSpPr txBox="1"/>
                  <p:nvPr/>
                </p:nvSpPr>
                <p:spPr>
                  <a:xfrm>
                    <a:off x="7337710" y="2986018"/>
                    <a:ext cx="1394805" cy="307777"/>
                  </a:xfrm>
                  <a:prstGeom prst="rect">
                    <a:avLst/>
                  </a:prstGeom>
                  <a:noFill/>
                </p:spPr>
                <p:txBody>
                  <a:bodyPr wrap="none" rtlCol="0">
                    <a:spAutoFit/>
                  </a:bodyPr>
                  <a:lstStyle/>
                  <a:p>
                    <a:r>
                      <a:rPr lang="en-US" dirty="0"/>
                      <a:t>Arrivals (</a:t>
                    </a:r>
                    <a14:m>
                      <m:oMath xmlns:m="http://schemas.openxmlformats.org/officeDocument/2006/math">
                        <m:r>
                          <a:rPr lang="ar-AE" i="1">
                            <a:latin typeface="Cambria Math" panose="02040503050406030204" pitchFamily="18" charset="0"/>
                            <a:ea typeface="Cambria Math" panose="02040503050406030204" pitchFamily="18" charset="0"/>
                          </a:rPr>
                          <m:t>𝜆</m:t>
                        </m:r>
                        <m:r>
                          <a:rPr lang="ar-AE" i="1">
                            <a:latin typeface="Cambria Math" panose="02040503050406030204" pitchFamily="18" charset="0"/>
                            <a:ea typeface="Cambria Math" panose="02040503050406030204" pitchFamily="18" charset="0"/>
                          </a:rPr>
                          <m:t> </m:t>
                        </m:r>
                      </m:oMath>
                    </a14:m>
                    <a:r>
                      <a:rPr lang="en-US" dirty="0"/>
                      <a:t>rate)</a:t>
                    </a:r>
                  </a:p>
                </p:txBody>
              </p:sp>
            </mc:Choice>
            <mc:Fallback xmlns="">
              <p:sp>
                <p:nvSpPr>
                  <p:cNvPr id="21" name="TextBox 20">
                    <a:extLst>
                      <a:ext uri="{FF2B5EF4-FFF2-40B4-BE49-F238E27FC236}">
                        <a16:creationId xmlns:a16="http://schemas.microsoft.com/office/drawing/2014/main" id="{B88873CB-4CA8-A84A-BC02-C75E2232091E}"/>
                      </a:ext>
                    </a:extLst>
                  </p:cNvPr>
                  <p:cNvSpPr txBox="1">
                    <a:spLocks noRot="1" noChangeAspect="1" noMove="1" noResize="1" noEditPoints="1" noAdjustHandles="1" noChangeArrowheads="1" noChangeShapeType="1" noTextEdit="1"/>
                  </p:cNvSpPr>
                  <p:nvPr/>
                </p:nvSpPr>
                <p:spPr>
                  <a:xfrm>
                    <a:off x="7337710" y="2986018"/>
                    <a:ext cx="1394805" cy="307777"/>
                  </a:xfrm>
                  <a:prstGeom prst="rect">
                    <a:avLst/>
                  </a:prstGeom>
                  <a:blipFill>
                    <a:blip r:embed="rId4"/>
                    <a:stretch>
                      <a:fillRect l="-2326" r="-27907" b="-50000"/>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48C826E7-1822-5645-B7E9-C8FFBCEB936B}"/>
                  </a:ext>
                </a:extLst>
              </p:cNvPr>
              <p:cNvSpPr txBox="1"/>
              <p:nvPr/>
            </p:nvSpPr>
            <p:spPr>
              <a:xfrm>
                <a:off x="10928652" y="2986017"/>
                <a:ext cx="1069524" cy="307777"/>
              </a:xfrm>
              <a:prstGeom prst="rect">
                <a:avLst/>
              </a:prstGeom>
              <a:noFill/>
            </p:spPr>
            <p:txBody>
              <a:bodyPr wrap="none" rtlCol="0">
                <a:spAutoFit/>
              </a:bodyPr>
              <a:lstStyle/>
              <a:p>
                <a:r>
                  <a:rPr lang="en-US" dirty="0"/>
                  <a:t>Departures</a:t>
                </a:r>
              </a:p>
            </p:txBody>
          </p:sp>
        </p:grpSp>
        <p:cxnSp>
          <p:nvCxnSpPr>
            <p:cNvPr id="5" name="Elbow Connector 4">
              <a:extLst>
                <a:ext uri="{FF2B5EF4-FFF2-40B4-BE49-F238E27FC236}">
                  <a16:creationId xmlns:a16="http://schemas.microsoft.com/office/drawing/2014/main" id="{6F783992-2A18-5F4E-9930-C3C97992E250}"/>
                </a:ext>
              </a:extLst>
            </p:cNvPr>
            <p:cNvCxnSpPr>
              <a:cxnSpLocks/>
            </p:cNvCxnSpPr>
            <p:nvPr/>
          </p:nvCxnSpPr>
          <p:spPr>
            <a:xfrm rot="10800000">
              <a:off x="6790406" y="3335743"/>
              <a:ext cx="4898489" cy="877309"/>
            </a:xfrm>
            <a:prstGeom prst="bentConnector3">
              <a:avLst>
                <a:gd name="adj1" fmla="val -2707"/>
              </a:avLst>
            </a:prstGeom>
            <a:ln w="571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A1350F-1168-4E47-A12F-B92D29EB042E}"/>
                </a:ext>
              </a:extLst>
            </p:cNvPr>
            <p:cNvCxnSpPr>
              <a:cxnSpLocks/>
            </p:cNvCxnSpPr>
            <p:nvPr/>
          </p:nvCxnSpPr>
          <p:spPr>
            <a:xfrm>
              <a:off x="6804612" y="3323112"/>
              <a:ext cx="0" cy="1001554"/>
            </a:xfrm>
            <a:prstGeom prst="line">
              <a:avLst/>
            </a:prstGeom>
            <a:ln w="571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9946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63E9115D-F101-2D4F-A09F-0BEA9CEA1C49}"/>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Little's Law for open systems: proof sketch</a:t>
            </a:r>
          </a:p>
        </p:txBody>
      </p:sp>
      <p:pic>
        <p:nvPicPr>
          <p:cNvPr id="5" name="Picture 4">
            <a:extLst>
              <a:ext uri="{FF2B5EF4-FFF2-40B4-BE49-F238E27FC236}">
                <a16:creationId xmlns:a16="http://schemas.microsoft.com/office/drawing/2014/main" id="{CAC5783E-3DC8-C043-A9DE-860F69909BE6}"/>
              </a:ext>
            </a:extLst>
          </p:cNvPr>
          <p:cNvPicPr>
            <a:picLocks noChangeAspect="1"/>
          </p:cNvPicPr>
          <p:nvPr/>
        </p:nvPicPr>
        <p:blipFill>
          <a:blip r:embed="rId2"/>
          <a:stretch>
            <a:fillRect/>
          </a:stretch>
        </p:blipFill>
        <p:spPr>
          <a:xfrm>
            <a:off x="1593850" y="2260599"/>
            <a:ext cx="4946650" cy="3444631"/>
          </a:xfrm>
          <a:prstGeom prst="rect">
            <a:avLst/>
          </a:prstGeom>
        </p:spPr>
      </p:pic>
      <p:pic>
        <p:nvPicPr>
          <p:cNvPr id="7" name="Picture 6">
            <a:extLst>
              <a:ext uri="{FF2B5EF4-FFF2-40B4-BE49-F238E27FC236}">
                <a16:creationId xmlns:a16="http://schemas.microsoft.com/office/drawing/2014/main" id="{74A7E2B5-8B22-924C-869C-E03C49BEEE57}"/>
              </a:ext>
            </a:extLst>
          </p:cNvPr>
          <p:cNvPicPr>
            <a:picLocks noChangeAspect="1"/>
          </p:cNvPicPr>
          <p:nvPr/>
        </p:nvPicPr>
        <p:blipFill>
          <a:blip r:embed="rId3"/>
          <a:stretch>
            <a:fillRect/>
          </a:stretch>
        </p:blipFill>
        <p:spPr>
          <a:xfrm>
            <a:off x="7167020" y="3091984"/>
            <a:ext cx="3659076" cy="908092"/>
          </a:xfrm>
          <a:prstGeom prst="rect">
            <a:avLst/>
          </a:prstGeom>
        </p:spPr>
      </p:pic>
      <p:sp>
        <p:nvSpPr>
          <p:cNvPr id="12" name="Content Placeholder 2">
            <a:extLst>
              <a:ext uri="{FF2B5EF4-FFF2-40B4-BE49-F238E27FC236}">
                <a16:creationId xmlns:a16="http://schemas.microsoft.com/office/drawing/2014/main" id="{CA5493CB-F6B8-5F4A-AFDF-55BC04684B08}"/>
              </a:ext>
            </a:extLst>
          </p:cNvPr>
          <p:cNvSpPr>
            <a:spLocks noGrp="1"/>
          </p:cNvSpPr>
          <p:nvPr>
            <p:ph idx="1"/>
          </p:nvPr>
        </p:nvSpPr>
        <p:spPr>
          <a:xfrm>
            <a:off x="1365904" y="1484885"/>
            <a:ext cx="9808488" cy="4736400"/>
          </a:xfrm>
        </p:spPr>
        <p:txBody>
          <a:bodyPr/>
          <a:lstStyle/>
          <a:p>
            <a:pPr marL="38100" indent="0" algn="r">
              <a:buNone/>
            </a:pPr>
            <a:r>
              <a:rPr lang="en-US" sz="2000" dirty="0" err="1"/>
              <a:t>Ti</a:t>
            </a:r>
            <a:r>
              <a:rPr lang="en-US" sz="2000" dirty="0"/>
              <a:t>: time of </a:t>
            </a:r>
            <a:r>
              <a:rPr lang="en-US" sz="2000" dirty="0" err="1"/>
              <a:t>ith</a:t>
            </a:r>
            <a:r>
              <a:rPr lang="en-US" sz="2000" dirty="0"/>
              <a:t> job spend int the system</a:t>
            </a:r>
          </a:p>
          <a:p>
            <a:pPr marL="38100" indent="0" algn="r">
              <a:buNone/>
            </a:pPr>
            <a:r>
              <a:rPr lang="en-US" sz="2000" dirty="0"/>
              <a:t>C(t): number of job completion till time t</a:t>
            </a:r>
          </a:p>
          <a:p>
            <a:pPr marL="38100" indent="0" algn="r">
              <a:buNone/>
            </a:pPr>
            <a:r>
              <a:rPr lang="en-US" sz="2000" dirty="0"/>
              <a:t>A(t): number of job arrivals till time t</a:t>
            </a:r>
          </a:p>
          <a:p>
            <a:pPr marL="38100" indent="0">
              <a:buNone/>
            </a:pPr>
            <a:endParaRPr lang="en-US" sz="2800" dirty="0"/>
          </a:p>
        </p:txBody>
      </p:sp>
      <p:pic>
        <p:nvPicPr>
          <p:cNvPr id="9" name="Picture 8">
            <a:extLst>
              <a:ext uri="{FF2B5EF4-FFF2-40B4-BE49-F238E27FC236}">
                <a16:creationId xmlns:a16="http://schemas.microsoft.com/office/drawing/2014/main" id="{76B665FC-9DE6-AA4C-9841-A5BFE1F190AF}"/>
              </a:ext>
            </a:extLst>
          </p:cNvPr>
          <p:cNvPicPr>
            <a:picLocks noChangeAspect="1"/>
          </p:cNvPicPr>
          <p:nvPr/>
        </p:nvPicPr>
        <p:blipFill>
          <a:blip r:embed="rId4"/>
          <a:stretch>
            <a:fillRect/>
          </a:stretch>
        </p:blipFill>
        <p:spPr>
          <a:xfrm>
            <a:off x="7171633" y="4118617"/>
            <a:ext cx="3480587" cy="978915"/>
          </a:xfrm>
          <a:prstGeom prst="rect">
            <a:avLst/>
          </a:prstGeom>
        </p:spPr>
      </p:pic>
      <p:pic>
        <p:nvPicPr>
          <p:cNvPr id="11" name="Picture 10">
            <a:extLst>
              <a:ext uri="{FF2B5EF4-FFF2-40B4-BE49-F238E27FC236}">
                <a16:creationId xmlns:a16="http://schemas.microsoft.com/office/drawing/2014/main" id="{15C3D956-FDBC-C34A-8C6A-C707F0C7A3D7}"/>
              </a:ext>
            </a:extLst>
          </p:cNvPr>
          <p:cNvPicPr>
            <a:picLocks noChangeAspect="1"/>
          </p:cNvPicPr>
          <p:nvPr/>
        </p:nvPicPr>
        <p:blipFill>
          <a:blip r:embed="rId5"/>
          <a:stretch>
            <a:fillRect/>
          </a:stretch>
        </p:blipFill>
        <p:spPr>
          <a:xfrm>
            <a:off x="7022980" y="5358496"/>
            <a:ext cx="4379358" cy="978915"/>
          </a:xfrm>
          <a:prstGeom prst="rect">
            <a:avLst/>
          </a:prstGeom>
        </p:spPr>
      </p:pic>
    </p:spTree>
    <p:extLst>
      <p:ext uri="{BB962C8B-B14F-4D97-AF65-F5344CB8AC3E}">
        <p14:creationId xmlns:p14="http://schemas.microsoft.com/office/powerpoint/2010/main" val="94776418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90946B3-4D7F-4147-8C96-404C82081C8A}"/>
              </a:ext>
            </a:extLst>
          </p:cNvPr>
          <p:cNvPicPr>
            <a:picLocks noChangeAspect="1"/>
          </p:cNvPicPr>
          <p:nvPr/>
        </p:nvPicPr>
        <p:blipFill>
          <a:blip r:embed="rId2"/>
          <a:stretch>
            <a:fillRect/>
          </a:stretch>
        </p:blipFill>
        <p:spPr>
          <a:xfrm>
            <a:off x="4140042" y="1894435"/>
            <a:ext cx="4134008" cy="994815"/>
          </a:xfrm>
          <a:prstGeom prst="rect">
            <a:avLst/>
          </a:prstGeom>
        </p:spPr>
      </p:pic>
      <p:sp>
        <p:nvSpPr>
          <p:cNvPr id="2" name="Title 1">
            <a:extLst>
              <a:ext uri="{FF2B5EF4-FFF2-40B4-BE49-F238E27FC236}">
                <a16:creationId xmlns:a16="http://schemas.microsoft.com/office/drawing/2014/main" id="{D2AB3D90-6581-1B4E-AAA9-966DBE36F054}"/>
              </a:ext>
            </a:extLst>
          </p:cNvPr>
          <p:cNvSpPr>
            <a:spLocks noGrp="1"/>
          </p:cNvSpPr>
          <p:nvPr>
            <p:ph type="title"/>
          </p:nvPr>
        </p:nvSpPr>
        <p:spPr/>
        <p:txBody>
          <a:bodyPr/>
          <a:lstStyle/>
          <a:p>
            <a:r>
              <a:rPr lang="en-US" dirty="0"/>
              <a:t>Proof sketch for Little’s Law</a:t>
            </a:r>
          </a:p>
        </p:txBody>
      </p:sp>
      <p:sp>
        <p:nvSpPr>
          <p:cNvPr id="4" name="Slide Number Placeholder 3">
            <a:extLst>
              <a:ext uri="{FF2B5EF4-FFF2-40B4-BE49-F238E27FC236}">
                <a16:creationId xmlns:a16="http://schemas.microsoft.com/office/drawing/2014/main" id="{4B02D3EE-ED68-4B4E-90FF-DA96E07C7AF6}"/>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10" name="Picture 9">
            <a:extLst>
              <a:ext uri="{FF2B5EF4-FFF2-40B4-BE49-F238E27FC236}">
                <a16:creationId xmlns:a16="http://schemas.microsoft.com/office/drawing/2014/main" id="{AC4F6F34-6A8F-E645-8F4E-3582276A9A5A}"/>
              </a:ext>
            </a:extLst>
          </p:cNvPr>
          <p:cNvPicPr>
            <a:picLocks noChangeAspect="1"/>
          </p:cNvPicPr>
          <p:nvPr/>
        </p:nvPicPr>
        <p:blipFill>
          <a:blip r:embed="rId3"/>
          <a:stretch>
            <a:fillRect/>
          </a:stretch>
        </p:blipFill>
        <p:spPr>
          <a:xfrm>
            <a:off x="2086564" y="2889250"/>
            <a:ext cx="7815356" cy="1936750"/>
          </a:xfrm>
          <a:prstGeom prst="rect">
            <a:avLst/>
          </a:prstGeom>
        </p:spPr>
      </p:pic>
    </p:spTree>
    <p:extLst>
      <p:ext uri="{BB962C8B-B14F-4D97-AF65-F5344CB8AC3E}">
        <p14:creationId xmlns:p14="http://schemas.microsoft.com/office/powerpoint/2010/main" val="341076073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63E9115D-F101-2D4F-A09F-0BEA9CEA1C49}"/>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Little's Laws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62287B-62FB-ED42-BDC2-4FBDD266EE54}"/>
                  </a:ext>
                </a:extLst>
              </p:cNvPr>
              <p:cNvSpPr>
                <a:spLocks noGrp="1"/>
              </p:cNvSpPr>
              <p:nvPr>
                <p:ph idx="1"/>
              </p:nvPr>
            </p:nvSpPr>
            <p:spPr>
              <a:xfrm>
                <a:off x="1365904" y="1484885"/>
                <a:ext cx="9808488" cy="4736400"/>
              </a:xfrm>
              <a:ln>
                <a:noFill/>
              </a:ln>
            </p:spPr>
            <p:txBody>
              <a:bodyPr/>
              <a:lstStyle/>
              <a:p>
                <a:pPr marL="38100" indent="0">
                  <a:buNone/>
                </a:pPr>
                <a:endParaRPr lang="en-US" sz="2800" dirty="0"/>
              </a:p>
              <a:p>
                <a:r>
                  <a:rPr lang="en-US" sz="2800" dirty="0"/>
                  <a:t>For open systems</a:t>
                </a:r>
              </a:p>
              <a:p>
                <a:pPr marL="38100" indent="0">
                  <a:buNone/>
                </a:pPr>
                <a14:m>
                  <m:oMathPara xmlns:m="http://schemas.openxmlformats.org/officeDocument/2006/math">
                    <m:oMathParaPr>
                      <m:jc m:val="centerGroup"/>
                    </m:oMathParaPr>
                    <m:oMath xmlns:m="http://schemas.openxmlformats.org/officeDocument/2006/math">
                      <m:r>
                        <a:rPr lang="ar-AE" sz="2800" i="1">
                          <a:latin typeface="Cambria Math" panose="02040503050406030204" pitchFamily="18" charset="0"/>
                        </a:rPr>
                        <m:t>𝐸</m:t>
                      </m:r>
                      <m:d>
                        <m:dPr>
                          <m:begChr m:val="["/>
                          <m:endChr m:val="]"/>
                          <m:ctrlPr>
                            <a:rPr lang="ar-AE" sz="2800" i="1">
                              <a:latin typeface="Cambria Math" panose="02040503050406030204" pitchFamily="18" charset="0"/>
                            </a:rPr>
                          </m:ctrlPr>
                        </m:dPr>
                        <m:e>
                          <m:r>
                            <a:rPr lang="ar-AE" sz="2800" i="1">
                              <a:latin typeface="Cambria Math" panose="02040503050406030204" pitchFamily="18" charset="0"/>
                            </a:rPr>
                            <m:t>𝑁</m:t>
                          </m:r>
                        </m:e>
                      </m:d>
                      <m:r>
                        <a:rPr lang="ar-AE" sz="2800" i="1">
                          <a:latin typeface="Cambria Math" panose="02040503050406030204" pitchFamily="18" charset="0"/>
                        </a:rPr>
                        <m:t>=</m:t>
                      </m:r>
                      <m:r>
                        <a:rPr lang="ar-AE" sz="2800" i="1">
                          <a:latin typeface="Cambria Math" panose="02040503050406030204" pitchFamily="18" charset="0"/>
                          <a:ea typeface="Cambria Math" panose="02040503050406030204" pitchFamily="18" charset="0"/>
                        </a:rPr>
                        <m:t>𝜆</m:t>
                      </m:r>
                      <m:r>
                        <a:rPr lang="ar-AE" sz="2800" i="1">
                          <a:latin typeface="Cambria Math" panose="02040503050406030204" pitchFamily="18" charset="0"/>
                          <a:ea typeface="Cambria Math" panose="02040503050406030204" pitchFamily="18" charset="0"/>
                        </a:rPr>
                        <m:t>𝐸</m:t>
                      </m:r>
                      <m:r>
                        <a:rPr lang="ar-AE" sz="2800" i="1">
                          <a:latin typeface="Cambria Math" panose="02040503050406030204" pitchFamily="18" charset="0"/>
                          <a:ea typeface="Cambria Math" panose="02040503050406030204" pitchFamily="18" charset="0"/>
                        </a:rPr>
                        <m:t>[</m:t>
                      </m:r>
                      <m:r>
                        <a:rPr lang="ar-AE" sz="2800" i="1">
                          <a:latin typeface="Cambria Math" panose="02040503050406030204" pitchFamily="18" charset="0"/>
                          <a:ea typeface="Cambria Math" panose="02040503050406030204" pitchFamily="18" charset="0"/>
                        </a:rPr>
                        <m:t>𝑇</m:t>
                      </m:r>
                      <m:r>
                        <a:rPr lang="ar-AE" sz="2800" i="1">
                          <a:latin typeface="Cambria Math" panose="02040503050406030204" pitchFamily="18" charset="0"/>
                          <a:ea typeface="Cambria Math" panose="02040503050406030204" pitchFamily="18" charset="0"/>
                        </a:rPr>
                        <m:t>]</m:t>
                      </m:r>
                    </m:oMath>
                  </m:oMathPara>
                </a14:m>
                <a:endParaRPr lang="en-US" sz="2800" dirty="0"/>
              </a:p>
              <a:p>
                <a:pPr marL="38100" indent="0">
                  <a:buNone/>
                </a:pPr>
                <a:endParaRPr lang="en-US" sz="2800" dirty="0"/>
              </a:p>
              <a:p>
                <a:r>
                  <a:rPr lang="en-US" sz="2800" dirty="0"/>
                  <a:t>For closed systems</a:t>
                </a:r>
              </a:p>
              <a:p>
                <a:pPr marL="38100"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𝑁</m:t>
                      </m:r>
                      <m:r>
                        <a:rPr lang="ar-AE" sz="2800" i="1">
                          <a:latin typeface="Cambria Math" panose="02040503050406030204" pitchFamily="18" charset="0"/>
                        </a:rPr>
                        <m:t>=</m:t>
                      </m:r>
                      <m:r>
                        <a:rPr lang="en-US" sz="2800" b="0" i="1" smtClean="0">
                          <a:latin typeface="Cambria Math" panose="02040503050406030204" pitchFamily="18" charset="0"/>
                        </a:rPr>
                        <m:t>𝑋</m:t>
                      </m:r>
                      <m:r>
                        <a:rPr lang="ar-AE" sz="2800" i="1">
                          <a:latin typeface="Cambria Math" panose="02040503050406030204" pitchFamily="18" charset="0"/>
                          <a:ea typeface="Cambria Math" panose="02040503050406030204" pitchFamily="18" charset="0"/>
                        </a:rPr>
                        <m:t>𝐸</m:t>
                      </m:r>
                      <m:r>
                        <a:rPr lang="ar-AE" sz="2800" i="1">
                          <a:latin typeface="Cambria Math" panose="02040503050406030204" pitchFamily="18" charset="0"/>
                          <a:ea typeface="Cambria Math" panose="02040503050406030204" pitchFamily="18" charset="0"/>
                        </a:rPr>
                        <m:t>[</m:t>
                      </m:r>
                      <m:r>
                        <a:rPr lang="ar-AE" sz="2800" i="1">
                          <a:latin typeface="Cambria Math" panose="02040503050406030204" pitchFamily="18" charset="0"/>
                          <a:ea typeface="Cambria Math" panose="02040503050406030204" pitchFamily="18" charset="0"/>
                        </a:rPr>
                        <m:t>𝑇</m:t>
                      </m:r>
                      <m:r>
                        <a:rPr lang="ar-AE" sz="2800" i="1">
                          <a:latin typeface="Cambria Math" panose="02040503050406030204" pitchFamily="18" charset="0"/>
                          <a:ea typeface="Cambria Math" panose="02040503050406030204" pitchFamily="18" charset="0"/>
                        </a:rPr>
                        <m:t>]</m:t>
                      </m:r>
                    </m:oMath>
                  </m:oMathPara>
                </a14:m>
                <a:endParaRPr lang="en-US" sz="2800" dirty="0"/>
              </a:p>
              <a:p>
                <a:endParaRPr lang="en-US" sz="2800" dirty="0"/>
              </a:p>
            </p:txBody>
          </p:sp>
        </mc:Choice>
        <mc:Fallback xmlns="">
          <p:sp>
            <p:nvSpPr>
              <p:cNvPr id="3" name="Content Placeholder 2">
                <a:extLst>
                  <a:ext uri="{FF2B5EF4-FFF2-40B4-BE49-F238E27FC236}">
                    <a16:creationId xmlns:a16="http://schemas.microsoft.com/office/drawing/2014/main" id="{1E62287B-62FB-ED42-BDC2-4FBDD266EE54}"/>
                  </a:ext>
                </a:extLst>
              </p:cNvPr>
              <p:cNvSpPr>
                <a:spLocks noGrp="1" noRot="1" noChangeAspect="1" noMove="1" noResize="1" noEditPoints="1" noAdjustHandles="1" noChangeArrowheads="1" noChangeShapeType="1" noTextEdit="1"/>
              </p:cNvSpPr>
              <p:nvPr>
                <p:ph idx="1"/>
              </p:nvPr>
            </p:nvSpPr>
            <p:spPr>
              <a:xfrm>
                <a:off x="1365904" y="1484885"/>
                <a:ext cx="9808488" cy="4736400"/>
              </a:xfrm>
              <a:blipFill>
                <a:blip r:embed="rId2"/>
                <a:stretch>
                  <a:fillRect l="-1036"/>
                </a:stretch>
              </a:blipFill>
              <a:ln>
                <a:noFill/>
              </a:ln>
            </p:spPr>
            <p:txBody>
              <a:bodyPr/>
              <a:lstStyle/>
              <a:p>
                <a:r>
                  <a:rPr lang="en-US">
                    <a:noFill/>
                  </a:rPr>
                  <a:t> </a:t>
                </a:r>
              </a:p>
            </p:txBody>
          </p:sp>
        </mc:Fallback>
      </mc:AlternateContent>
      <p:sp>
        <p:nvSpPr>
          <p:cNvPr id="2" name="Rounded Rectangular Callout 1">
            <a:extLst>
              <a:ext uri="{FF2B5EF4-FFF2-40B4-BE49-F238E27FC236}">
                <a16:creationId xmlns:a16="http://schemas.microsoft.com/office/drawing/2014/main" id="{A9731FB2-B6A6-0D44-B1CC-BB4EBF101348}"/>
              </a:ext>
            </a:extLst>
          </p:cNvPr>
          <p:cNvSpPr/>
          <p:nvPr/>
        </p:nvSpPr>
        <p:spPr>
          <a:xfrm>
            <a:off x="7576946" y="1254513"/>
            <a:ext cx="3597446" cy="887064"/>
          </a:xfrm>
          <a:prstGeom prst="wedgeRoundRectCallout">
            <a:avLst>
              <a:gd name="adj1" fmla="val -59410"/>
              <a:gd name="adj2" fmla="val 59306"/>
              <a:gd name="adj3" fmla="val 16667"/>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2D55"/>
                </a:solidFill>
                <a:latin typeface="Happy Monkey" panose="02000500000000020004" pitchFamily="2" charset="0"/>
              </a:rPr>
              <a:t>Q. Are we assuming FCFS service order?</a:t>
            </a:r>
          </a:p>
        </p:txBody>
      </p:sp>
      <p:sp>
        <p:nvSpPr>
          <p:cNvPr id="26" name="Rounded Rectangular Callout 25">
            <a:extLst>
              <a:ext uri="{FF2B5EF4-FFF2-40B4-BE49-F238E27FC236}">
                <a16:creationId xmlns:a16="http://schemas.microsoft.com/office/drawing/2014/main" id="{4F5C9053-AA51-BE4B-B283-371CB76CD079}"/>
              </a:ext>
            </a:extLst>
          </p:cNvPr>
          <p:cNvSpPr/>
          <p:nvPr/>
        </p:nvSpPr>
        <p:spPr>
          <a:xfrm>
            <a:off x="7762975" y="2850833"/>
            <a:ext cx="3411417" cy="887065"/>
          </a:xfrm>
          <a:prstGeom prst="wedgeRoundRectCallout">
            <a:avLst>
              <a:gd name="adj1" fmla="val -61487"/>
              <a:gd name="adj2" fmla="val 56991"/>
              <a:gd name="adj3" fmla="val 16667"/>
            </a:avLst>
          </a:prstGeom>
          <a:no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2D55"/>
                </a:solidFill>
                <a:latin typeface="Happy Monkey" panose="02000500000000020004" pitchFamily="2" charset="0"/>
              </a:rPr>
              <a:t>Q. Can the system have multiple servers</a:t>
            </a:r>
          </a:p>
        </p:txBody>
      </p:sp>
      <p:sp>
        <p:nvSpPr>
          <p:cNvPr id="27" name="Rounded Rectangular Callout 26">
            <a:extLst>
              <a:ext uri="{FF2B5EF4-FFF2-40B4-BE49-F238E27FC236}">
                <a16:creationId xmlns:a16="http://schemas.microsoft.com/office/drawing/2014/main" id="{2A472463-C7C7-B74B-A39A-CA65E78619AC}"/>
              </a:ext>
            </a:extLst>
          </p:cNvPr>
          <p:cNvSpPr/>
          <p:nvPr/>
        </p:nvSpPr>
        <p:spPr>
          <a:xfrm>
            <a:off x="3286624" y="4793685"/>
            <a:ext cx="5967048" cy="1657972"/>
          </a:xfrm>
          <a:prstGeom prst="wedgeRoundRectCallout">
            <a:avLst>
              <a:gd name="adj1" fmla="val 17486"/>
              <a:gd name="adj2" fmla="val -75442"/>
              <a:gd name="adj3" fmla="val 1666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2D55"/>
                </a:solidFill>
                <a:latin typeface="Happy Monkey" panose="02000500000000020004" pitchFamily="2" charset="0"/>
              </a:rPr>
              <a:t>Question: if we are are only interested in “red” type of jobs, can we apply little’s law? </a:t>
            </a:r>
          </a:p>
        </p:txBody>
      </p:sp>
    </p:spTree>
    <p:extLst>
      <p:ext uri="{BB962C8B-B14F-4D97-AF65-F5344CB8AC3E}">
        <p14:creationId xmlns:p14="http://schemas.microsoft.com/office/powerpoint/2010/main" val="153366981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3" name="Title 2">
            <a:extLst>
              <a:ext uri="{FF2B5EF4-FFF2-40B4-BE49-F238E27FC236}">
                <a16:creationId xmlns:a16="http://schemas.microsoft.com/office/drawing/2014/main" id="{C98C8D4E-B6E4-154A-BA0E-6CE51DB2DB9A}"/>
              </a:ext>
            </a:extLst>
          </p:cNvPr>
          <p:cNvSpPr>
            <a:spLocks noGrp="1"/>
          </p:cNvSpPr>
          <p:nvPr>
            <p:ph type="title"/>
          </p:nvPr>
        </p:nvSpPr>
        <p:spPr>
          <a:xfrm>
            <a:off x="1191599" y="274650"/>
            <a:ext cx="10332185" cy="1143000"/>
          </a:xfrm>
        </p:spPr>
        <p:txBody>
          <a:bodyPr/>
          <a:lstStyle/>
          <a:p>
            <a:r>
              <a:rPr lang="en-US" dirty="0"/>
              <a:t>Motivation</a:t>
            </a:r>
          </a:p>
        </p:txBody>
      </p:sp>
      <p:sp>
        <p:nvSpPr>
          <p:cNvPr id="97" name="Google Shape;97;p13"/>
          <p:cNvSpPr txBox="1">
            <a:spLocks noGrp="1"/>
          </p:cNvSpPr>
          <p:nvPr>
            <p:ph type="sldNum" idx="12"/>
          </p:nvPr>
        </p:nvSpPr>
        <p:spPr>
          <a:xfrm>
            <a:off x="10004575" y="6364177"/>
            <a:ext cx="548700" cy="417900"/>
          </a:xfrm>
          <a:prstGeom prst="rect">
            <a:avLst/>
          </a:prstGeom>
        </p:spPr>
        <p:txBody>
          <a:bodyPr spcFirstLastPara="1" wrap="square" lIns="91425" tIns="91425" rIns="91425" bIns="91425" anchor="t" anchorCtr="0">
            <a:noAutofit/>
          </a:bodyPr>
          <a:lstStyle/>
          <a:p>
            <a:fld id="{00000000-1234-1234-1234-123412341234}" type="slidenum">
              <a:rPr lang="en"/>
              <a:pPr/>
              <a:t>2</a:t>
            </a:fld>
            <a:endParaRPr/>
          </a:p>
        </p:txBody>
      </p:sp>
      <p:pic>
        <p:nvPicPr>
          <p:cNvPr id="4" name="Picture 3">
            <a:extLst>
              <a:ext uri="{FF2B5EF4-FFF2-40B4-BE49-F238E27FC236}">
                <a16:creationId xmlns:a16="http://schemas.microsoft.com/office/drawing/2014/main" id="{D5904781-3329-A049-9059-77BC955E9E67}"/>
              </a:ext>
            </a:extLst>
          </p:cNvPr>
          <p:cNvPicPr>
            <a:picLocks noChangeAspect="1"/>
          </p:cNvPicPr>
          <p:nvPr/>
        </p:nvPicPr>
        <p:blipFill>
          <a:blip r:embed="rId3"/>
          <a:stretch>
            <a:fillRect/>
          </a:stretch>
        </p:blipFill>
        <p:spPr>
          <a:xfrm>
            <a:off x="2227761" y="1699845"/>
            <a:ext cx="8325514" cy="393895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63E9115D-F101-2D4F-A09F-0BEA9CEA1C49}"/>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Little's Laws for Time in Queue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E62287B-62FB-ED42-BDC2-4FBDD266EE54}"/>
                  </a:ext>
                </a:extLst>
              </p:cNvPr>
              <p:cNvSpPr>
                <a:spLocks noGrp="1"/>
              </p:cNvSpPr>
              <p:nvPr>
                <p:ph idx="1"/>
              </p:nvPr>
            </p:nvSpPr>
            <p:spPr>
              <a:xfrm>
                <a:off x="1365904" y="1484885"/>
                <a:ext cx="9808488" cy="4736400"/>
              </a:xfrm>
            </p:spPr>
            <p:txBody>
              <a:bodyPr/>
              <a:lstStyle/>
              <a:p>
                <a:pPr marL="38100" indent="0">
                  <a:buNone/>
                </a:pPr>
                <a:endParaRPr lang="en-US" sz="2800" dirty="0"/>
              </a:p>
              <a:p>
                <a:pPr marL="38100" indent="0">
                  <a:buNone/>
                </a:pPr>
                <a14:m>
                  <m:oMathPara xmlns:m="http://schemas.openxmlformats.org/officeDocument/2006/math">
                    <m:oMathParaPr>
                      <m:jc m:val="centerGroup"/>
                    </m:oMathParaPr>
                    <m:oMath xmlns:m="http://schemas.openxmlformats.org/officeDocument/2006/math">
                      <m:sSubSup>
                        <m:sSubSupPr>
                          <m:ctrlPr>
                            <a:rPr lang="ar-AE" sz="2800" i="1" smtClean="0">
                              <a:latin typeface="Cambria Math" panose="02040503050406030204" pitchFamily="18" charset="0"/>
                            </a:rPr>
                          </m:ctrlPr>
                        </m:sSubSupPr>
                        <m:e>
                          <m:acc>
                            <m:accPr>
                              <m:chr m:val="̅"/>
                              <m:ctrlPr>
                                <a:rPr lang="ar-AE" sz="2800" i="1" smtClean="0">
                                  <a:latin typeface="Cambria Math" panose="02040503050406030204" pitchFamily="18" charset="0"/>
                                </a:rPr>
                              </m:ctrlPr>
                            </m:accPr>
                            <m:e>
                              <m:r>
                                <a:rPr lang="en-US" sz="2800" b="0" i="1" smtClean="0">
                                  <a:latin typeface="Cambria Math" panose="02040503050406030204" pitchFamily="18" charset="0"/>
                                </a:rPr>
                                <m:t>𝑁</m:t>
                              </m:r>
                            </m:e>
                          </m:acc>
                        </m:e>
                        <m:sub>
                          <m:r>
                            <a:rPr lang="en-US" sz="2800" b="0" i="1" smtClean="0">
                              <a:latin typeface="Cambria Math" panose="02040503050406030204" pitchFamily="18" charset="0"/>
                            </a:rPr>
                            <m:t>𝑄</m:t>
                          </m:r>
                        </m:sub>
                        <m:sup>
                          <m:r>
                            <a:rPr lang="en-US" sz="2800" b="0" i="1" smtClean="0">
                              <a:latin typeface="Cambria Math" panose="02040503050406030204" pitchFamily="18" charset="0"/>
                            </a:rPr>
                            <m:t>𝑇𝑖𝑚𝑒</m:t>
                          </m:r>
                          <m:r>
                            <a:rPr lang="en-US" sz="2800" b="0" i="1" smtClean="0">
                              <a:latin typeface="Cambria Math" panose="02040503050406030204" pitchFamily="18" charset="0"/>
                            </a:rPr>
                            <m:t> </m:t>
                          </m:r>
                          <m:r>
                            <a:rPr lang="en-US" sz="2800" b="0" i="1" smtClean="0">
                              <a:latin typeface="Cambria Math" panose="02040503050406030204" pitchFamily="18" charset="0"/>
                            </a:rPr>
                            <m:t>𝐴𝑣𝑔</m:t>
                          </m:r>
                        </m:sup>
                      </m:sSubSup>
                      <m:r>
                        <a:rPr lang="en-US" sz="2800" b="0" i="1" smtClean="0">
                          <a:latin typeface="Cambria Math" panose="02040503050406030204" pitchFamily="18" charset="0"/>
                        </a:rPr>
                        <m:t>=</m:t>
                      </m:r>
                      <m:r>
                        <a:rPr lang="ar-AE" sz="2800" i="1">
                          <a:latin typeface="Cambria Math" panose="02040503050406030204" pitchFamily="18" charset="0"/>
                          <a:ea typeface="Cambria Math" panose="02040503050406030204" pitchFamily="18" charset="0"/>
                        </a:rPr>
                        <m:t>𝜆</m:t>
                      </m:r>
                      <m:sSubSup>
                        <m:sSubSupPr>
                          <m:ctrlPr>
                            <a:rPr lang="ar-AE" sz="2800" i="1">
                              <a:latin typeface="Cambria Math" panose="02040503050406030204" pitchFamily="18" charset="0"/>
                            </a:rPr>
                          </m:ctrlPr>
                        </m:sSubSupPr>
                        <m:e>
                          <m:acc>
                            <m:accPr>
                              <m:chr m:val="̅"/>
                              <m:ctrlPr>
                                <a:rPr lang="ar-AE" sz="2800" i="1">
                                  <a:latin typeface="Cambria Math" panose="02040503050406030204" pitchFamily="18" charset="0"/>
                                </a:rPr>
                              </m:ctrlPr>
                            </m:accPr>
                            <m:e>
                              <m:r>
                                <a:rPr lang="en-US" sz="2800" b="0" i="1" smtClean="0">
                                  <a:latin typeface="Cambria Math" panose="02040503050406030204" pitchFamily="18" charset="0"/>
                                </a:rPr>
                                <m:t>𝑇</m:t>
                              </m:r>
                            </m:e>
                          </m:acc>
                        </m:e>
                        <m:sub>
                          <m:r>
                            <a:rPr lang="en-US" sz="2800" i="1">
                              <a:latin typeface="Cambria Math" panose="02040503050406030204" pitchFamily="18" charset="0"/>
                            </a:rPr>
                            <m:t>𝑄</m:t>
                          </m:r>
                        </m:sub>
                        <m:sup>
                          <m:r>
                            <a:rPr lang="en-US" sz="2800" i="1">
                              <a:latin typeface="Cambria Math" panose="02040503050406030204" pitchFamily="18" charset="0"/>
                            </a:rPr>
                            <m:t>𝑇𝑖𝑚𝑒</m:t>
                          </m:r>
                          <m:r>
                            <a:rPr lang="en-US" sz="2800" i="1">
                              <a:latin typeface="Cambria Math" panose="02040503050406030204" pitchFamily="18" charset="0"/>
                            </a:rPr>
                            <m:t> </m:t>
                          </m:r>
                          <m:r>
                            <a:rPr lang="en-US" sz="2800" i="1">
                              <a:latin typeface="Cambria Math" panose="02040503050406030204" pitchFamily="18" charset="0"/>
                            </a:rPr>
                            <m:t>𝐴𝑣𝑔</m:t>
                          </m:r>
                        </m:sup>
                      </m:sSubSup>
                    </m:oMath>
                  </m:oMathPara>
                </a14:m>
                <a:endParaRPr lang="en-US" sz="2800" dirty="0"/>
              </a:p>
              <a:p>
                <a:endParaRPr lang="en-US" sz="2800" dirty="0"/>
              </a:p>
              <a:p>
                <a:pPr marL="38100" indent="0">
                  <a:buNone/>
                </a:pPr>
                <a14:m>
                  <m:oMath xmlns:m="http://schemas.openxmlformats.org/officeDocument/2006/math">
                    <m:sSubSup>
                      <m:sSubSupPr>
                        <m:ctrlPr>
                          <a:rPr lang="ar-AE" sz="2800" i="1" smtClean="0">
                            <a:latin typeface="Cambria Math" panose="02040503050406030204" pitchFamily="18" charset="0"/>
                          </a:rPr>
                        </m:ctrlPr>
                      </m:sSubSupPr>
                      <m:e>
                        <m:acc>
                          <m:accPr>
                            <m:chr m:val="̅"/>
                            <m:ctrlPr>
                              <a:rPr lang="ar-AE" sz="2800" i="1">
                                <a:latin typeface="Cambria Math" panose="02040503050406030204" pitchFamily="18" charset="0"/>
                              </a:rPr>
                            </m:ctrlPr>
                          </m:accPr>
                          <m:e>
                            <m:r>
                              <a:rPr lang="en-US" sz="2800" i="1">
                                <a:latin typeface="Cambria Math" panose="02040503050406030204" pitchFamily="18" charset="0"/>
                              </a:rPr>
                              <m:t>𝑁</m:t>
                            </m:r>
                          </m:e>
                        </m:acc>
                      </m:e>
                      <m:sub>
                        <m:r>
                          <a:rPr lang="en-US" sz="2800" i="1">
                            <a:latin typeface="Cambria Math" panose="02040503050406030204" pitchFamily="18" charset="0"/>
                          </a:rPr>
                          <m:t>𝑄</m:t>
                        </m:r>
                      </m:sub>
                      <m:sup/>
                    </m:sSubSup>
                  </m:oMath>
                </a14:m>
                <a:r>
                  <a:rPr lang="en-US" sz="2800" dirty="0"/>
                  <a:t>: the number of jobs in queue in the system</a:t>
                </a:r>
              </a:p>
              <a:p>
                <a:pPr marL="38100" indent="0">
                  <a:buNone/>
                </a:pPr>
                <a14:m>
                  <m:oMath xmlns:m="http://schemas.openxmlformats.org/officeDocument/2006/math">
                    <m:sSubSup>
                      <m:sSubSupPr>
                        <m:ctrlPr>
                          <a:rPr lang="ar-AE" sz="2800" i="1">
                            <a:latin typeface="Cambria Math" panose="02040503050406030204" pitchFamily="18" charset="0"/>
                          </a:rPr>
                        </m:ctrlPr>
                      </m:sSubSupPr>
                      <m:e>
                        <m:acc>
                          <m:accPr>
                            <m:chr m:val="̅"/>
                            <m:ctrlPr>
                              <a:rPr lang="ar-AE" sz="2800" i="1">
                                <a:latin typeface="Cambria Math" panose="02040503050406030204" pitchFamily="18" charset="0"/>
                              </a:rPr>
                            </m:ctrlPr>
                          </m:accPr>
                          <m:e>
                            <m:r>
                              <a:rPr lang="en-US" sz="2800" b="0" i="1" smtClean="0">
                                <a:latin typeface="Cambria Math" panose="02040503050406030204" pitchFamily="18" charset="0"/>
                              </a:rPr>
                              <m:t>𝑇</m:t>
                            </m:r>
                          </m:e>
                        </m:acc>
                      </m:e>
                      <m:sub>
                        <m:r>
                          <a:rPr lang="en-US" sz="2800" i="1">
                            <a:latin typeface="Cambria Math" panose="02040503050406030204" pitchFamily="18" charset="0"/>
                          </a:rPr>
                          <m:t>𝑄</m:t>
                        </m:r>
                      </m:sub>
                      <m:sup/>
                    </m:sSubSup>
                  </m:oMath>
                </a14:m>
                <a:r>
                  <a:rPr lang="en-US" sz="2800" dirty="0"/>
                  <a:t>:  the time jobs spend in queue</a:t>
                </a:r>
              </a:p>
              <a:p>
                <a:pPr marL="38100" indent="0">
                  <a:buNone/>
                </a:pPr>
                <a:endParaRPr lang="en-US" sz="2800" dirty="0"/>
              </a:p>
            </p:txBody>
          </p:sp>
        </mc:Choice>
        <mc:Fallback xmlns="">
          <p:sp>
            <p:nvSpPr>
              <p:cNvPr id="3" name="Content Placeholder 2">
                <a:extLst>
                  <a:ext uri="{FF2B5EF4-FFF2-40B4-BE49-F238E27FC236}">
                    <a16:creationId xmlns:a16="http://schemas.microsoft.com/office/drawing/2014/main" id="{1E62287B-62FB-ED42-BDC2-4FBDD266EE54}"/>
                  </a:ext>
                </a:extLst>
              </p:cNvPr>
              <p:cNvSpPr>
                <a:spLocks noGrp="1" noRot="1" noChangeAspect="1" noMove="1" noResize="1" noEditPoints="1" noAdjustHandles="1" noChangeArrowheads="1" noChangeShapeType="1" noTextEdit="1"/>
              </p:cNvSpPr>
              <p:nvPr>
                <p:ph idx="1"/>
              </p:nvPr>
            </p:nvSpPr>
            <p:spPr>
              <a:xfrm>
                <a:off x="1365904" y="1484885"/>
                <a:ext cx="9808488" cy="4736400"/>
              </a:xfrm>
              <a:blipFill>
                <a:blip r:embed="rId2"/>
                <a:stretch>
                  <a:fillRect/>
                </a:stretch>
              </a:blipFill>
            </p:spPr>
            <p:txBody>
              <a:bodyPr/>
              <a:lstStyle/>
              <a:p>
                <a:r>
                  <a:rPr lang="en-US">
                    <a:noFill/>
                  </a:rPr>
                  <a:t> </a:t>
                </a:r>
              </a:p>
            </p:txBody>
          </p:sp>
        </mc:Fallback>
      </mc:AlternateContent>
      <p:sp>
        <p:nvSpPr>
          <p:cNvPr id="6" name="Rounded Rectangular Callout 5">
            <a:extLst>
              <a:ext uri="{FF2B5EF4-FFF2-40B4-BE49-F238E27FC236}">
                <a16:creationId xmlns:a16="http://schemas.microsoft.com/office/drawing/2014/main" id="{80D4B586-9B14-EE4C-A781-59C3574516FB}"/>
              </a:ext>
            </a:extLst>
          </p:cNvPr>
          <p:cNvSpPr/>
          <p:nvPr/>
        </p:nvSpPr>
        <p:spPr>
          <a:xfrm>
            <a:off x="8607036" y="1484885"/>
            <a:ext cx="3411417" cy="1657972"/>
          </a:xfrm>
          <a:prstGeom prst="wedgeRoundRectCallout">
            <a:avLst>
              <a:gd name="adj1" fmla="val -61487"/>
              <a:gd name="adj2" fmla="val 8464"/>
              <a:gd name="adj3" fmla="val 16667"/>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2D55"/>
                </a:solidFill>
                <a:latin typeface="Happy Monkey" panose="02000500000000020004" pitchFamily="2" charset="0"/>
              </a:rPr>
              <a:t>Q. How to prove it?</a:t>
            </a:r>
          </a:p>
        </p:txBody>
      </p:sp>
    </p:spTree>
    <p:extLst>
      <p:ext uri="{BB962C8B-B14F-4D97-AF65-F5344CB8AC3E}">
        <p14:creationId xmlns:p14="http://schemas.microsoft.com/office/powerpoint/2010/main" val="126253666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32E929-94F8-2241-8101-34CC2776B7D2}"/>
              </a:ext>
            </a:extLst>
          </p:cNvPr>
          <p:cNvSpPr>
            <a:spLocks noGrp="1"/>
          </p:cNvSpPr>
          <p:nvPr>
            <p:ph type="sldNum" idx="12"/>
          </p:nvPr>
        </p:nvSpPr>
        <p:spPr/>
        <p:txBody>
          <a:bodyPr/>
          <a:lstStyle/>
          <a:p>
            <a:fld id="{00000000-1234-1234-1234-123412341234}" type="slidenum">
              <a:rPr lang="en" smtClean="0"/>
              <a:pPr/>
              <a:t>21</a:t>
            </a:fld>
            <a:endParaRPr lang="en"/>
          </a:p>
        </p:txBody>
      </p:sp>
      <p:sp>
        <p:nvSpPr>
          <p:cNvPr id="7" name="Rectangle 2">
            <a:extLst>
              <a:ext uri="{FF2B5EF4-FFF2-40B4-BE49-F238E27FC236}">
                <a16:creationId xmlns:a16="http://schemas.microsoft.com/office/drawing/2014/main" id="{562FD17D-55CE-7444-8402-86094ED6CD93}"/>
              </a:ext>
            </a:extLst>
          </p:cNvPr>
          <p:cNvSpPr txBox="1">
            <a:spLocks noGrp="1" noChangeArrowheads="1"/>
          </p:cNvSpPr>
          <p:nvPr>
            <p:ph type="title"/>
          </p:nvPr>
        </p:nvSpPr>
        <p:spPr>
          <a:xfrm>
            <a:off x="1191600" y="274650"/>
            <a:ext cx="8616800" cy="1143000"/>
          </a:xfrm>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Utilization Law</a:t>
            </a:r>
          </a:p>
        </p:txBody>
      </p:sp>
      <mc:AlternateContent xmlns:mc="http://schemas.openxmlformats.org/markup-compatibility/2006" xmlns:a14="http://schemas.microsoft.com/office/drawing/2010/main">
        <mc:Choice Requires="a14">
          <p:sp>
            <p:nvSpPr>
              <p:cNvPr id="8" name="Rectangle 3">
                <a:extLst>
                  <a:ext uri="{FF2B5EF4-FFF2-40B4-BE49-F238E27FC236}">
                    <a16:creationId xmlns:a16="http://schemas.microsoft.com/office/drawing/2014/main" id="{3FAEEAE4-3051-F742-A5AA-EFDF92168475}"/>
                  </a:ext>
                </a:extLst>
              </p:cNvPr>
              <p:cNvSpPr txBox="1">
                <a:spLocks noChangeArrowheads="1"/>
              </p:cNvSpPr>
              <p:nvPr/>
            </p:nvSpPr>
            <p:spPr>
              <a:xfrm>
                <a:off x="1164902" y="1194547"/>
                <a:ext cx="8616800" cy="4736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14:m>
                  <m:oMathPara xmlns:m="http://schemas.openxmlformats.org/officeDocument/2006/math">
                    <m:oMathParaPr>
                      <m:jc m:val="centerGroup"/>
                    </m:oMathParaPr>
                    <m:oMath xmlns:m="http://schemas.openxmlformats.org/officeDocument/2006/math">
                      <m:sSub>
                        <m:sSubPr>
                          <m:ctrlPr>
                            <a:rPr lang="ar-AE" sz="3200" i="1" smtClean="0">
                              <a:latin typeface="Cambria Math" panose="02040503050406030204" pitchFamily="18" charset="0"/>
                              <a:ea typeface="Cambria Math" panose="02040503050406030204" pitchFamily="18" charset="0"/>
                            </a:rPr>
                          </m:ctrlPr>
                        </m:sSubPr>
                        <m:e>
                          <m:r>
                            <a:rPr lang="ar-AE" sz="3200" i="1">
                              <a:latin typeface="Cambria Math" panose="02040503050406030204" pitchFamily="18" charset="0"/>
                              <a:ea typeface="Cambria Math" panose="02040503050406030204" pitchFamily="18" charset="0"/>
                            </a:rPr>
                            <m:t>𝜌</m:t>
                          </m:r>
                        </m:e>
                        <m:sub>
                          <m:r>
                            <a:rPr lang="en-US" sz="3200" b="0" i="1" smtClean="0">
                              <a:latin typeface="Cambria Math" panose="02040503050406030204" pitchFamily="18" charset="0"/>
                              <a:ea typeface="Cambria Math" panose="02040503050406030204" pitchFamily="18" charset="0"/>
                            </a:rPr>
                            <m:t>𝑖</m:t>
                          </m:r>
                        </m:sub>
                      </m:sSub>
                      <m:r>
                        <a:rPr lang="en-US" sz="3200" b="0" i="1"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ea typeface="Cambria Math" panose="02040503050406030204" pitchFamily="18" charset="0"/>
                            </a:rPr>
                          </m:ctrlPr>
                        </m:fPr>
                        <m:num>
                          <m:sSub>
                            <m:sSubPr>
                              <m:ctrlPr>
                                <a:rPr lang="en-US" sz="3200" b="0" i="1" smtClean="0">
                                  <a:latin typeface="Cambria Math" panose="02040503050406030204" pitchFamily="18" charset="0"/>
                                  <a:ea typeface="Cambria Math" panose="02040503050406030204" pitchFamily="18" charset="0"/>
                                </a:rPr>
                              </m:ctrlPr>
                            </m:sSubPr>
                            <m:e>
                              <m:r>
                                <a:rPr lang="ar-AE" sz="3200" i="1">
                                  <a:latin typeface="Cambria Math" panose="02040503050406030204" pitchFamily="18" charset="0"/>
                                  <a:ea typeface="Cambria Math" panose="02040503050406030204" pitchFamily="18" charset="0"/>
                                </a:rPr>
                                <m:t>𝜆</m:t>
                              </m:r>
                            </m:e>
                            <m:sub>
                              <m:r>
                                <a:rPr lang="en-US" sz="3200" b="0" i="1" smtClean="0">
                                  <a:latin typeface="Cambria Math" panose="02040503050406030204" pitchFamily="18" charset="0"/>
                                  <a:ea typeface="Cambria Math" panose="02040503050406030204" pitchFamily="18" charset="0"/>
                                </a:rPr>
                                <m:t>𝑖</m:t>
                              </m:r>
                            </m:sub>
                          </m:sSub>
                        </m:num>
                        <m:den>
                          <m:sSub>
                            <m:sSubPr>
                              <m:ctrlPr>
                                <a:rPr lang="en-US" sz="3200" b="0" i="1" smtClean="0">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𝜇</m:t>
                              </m:r>
                            </m:e>
                            <m:sub>
                              <m:r>
                                <a:rPr lang="en-US" sz="3200" b="0" i="1" smtClean="0">
                                  <a:latin typeface="Cambria Math" panose="02040503050406030204" pitchFamily="18" charset="0"/>
                                  <a:ea typeface="Cambria Math" panose="02040503050406030204" pitchFamily="18" charset="0"/>
                                </a:rPr>
                                <m:t>𝑖</m:t>
                              </m:r>
                            </m:sub>
                          </m:sSub>
                        </m:den>
                      </m:f>
                    </m:oMath>
                  </m:oMathPara>
                </a14:m>
                <a:endParaRPr lang="en-US" sz="3200" dirty="0"/>
              </a:p>
            </p:txBody>
          </p:sp>
        </mc:Choice>
        <mc:Fallback xmlns="">
          <p:sp>
            <p:nvSpPr>
              <p:cNvPr id="8" name="Rectangle 3">
                <a:extLst>
                  <a:ext uri="{FF2B5EF4-FFF2-40B4-BE49-F238E27FC236}">
                    <a16:creationId xmlns:a16="http://schemas.microsoft.com/office/drawing/2014/main" id="{3FAEEAE4-3051-F742-A5AA-EFDF92168475}"/>
                  </a:ext>
                </a:extLst>
              </p:cNvPr>
              <p:cNvSpPr txBox="1">
                <a:spLocks noRot="1" noChangeAspect="1" noMove="1" noResize="1" noEditPoints="1" noAdjustHandles="1" noChangeArrowheads="1" noChangeShapeType="1" noTextEdit="1"/>
              </p:cNvSpPr>
              <p:nvPr/>
            </p:nvSpPr>
            <p:spPr>
              <a:xfrm>
                <a:off x="1164902" y="1194547"/>
                <a:ext cx="8616800" cy="4736400"/>
              </a:xfrm>
              <a:prstGeom prst="rect">
                <a:avLst/>
              </a:prstGeom>
              <a:blipFill>
                <a:blip r:embed="rId2"/>
                <a:stretch>
                  <a:fillRect/>
                </a:stretch>
              </a:blipFill>
              <a:ln>
                <a:noFill/>
              </a:ln>
            </p:spPr>
            <p:txBody>
              <a:bodyPr/>
              <a:lstStyle/>
              <a:p>
                <a:r>
                  <a:rPr lang="en-US">
                    <a:noFill/>
                  </a:rPr>
                  <a:t> </a:t>
                </a:r>
              </a:p>
            </p:txBody>
          </p:sp>
        </mc:Fallback>
      </mc:AlternateContent>
      <p:sp>
        <p:nvSpPr>
          <p:cNvPr id="11" name="Rounded Rectangular Callout 10">
            <a:extLst>
              <a:ext uri="{FF2B5EF4-FFF2-40B4-BE49-F238E27FC236}">
                <a16:creationId xmlns:a16="http://schemas.microsoft.com/office/drawing/2014/main" id="{71A17166-4235-8C40-8291-CD573F06D758}"/>
              </a:ext>
            </a:extLst>
          </p:cNvPr>
          <p:cNvSpPr/>
          <p:nvPr/>
        </p:nvSpPr>
        <p:spPr>
          <a:xfrm>
            <a:off x="7349716" y="1194547"/>
            <a:ext cx="3061009" cy="1272564"/>
          </a:xfrm>
          <a:prstGeom prst="wedgeRoundRectCallout">
            <a:avLst>
              <a:gd name="adj1" fmla="val -61831"/>
              <a:gd name="adj2" fmla="val 26141"/>
              <a:gd name="adj3" fmla="val 16667"/>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2D55"/>
                </a:solidFill>
                <a:latin typeface="Happy Monkey" panose="02000500000000020004" pitchFamily="2" charset="0"/>
              </a:rPr>
              <a:t>Q. How to prove it?</a:t>
            </a:r>
          </a:p>
        </p:txBody>
      </p:sp>
      <p:sp>
        <p:nvSpPr>
          <p:cNvPr id="2" name="Rectangle 1">
            <a:extLst>
              <a:ext uri="{FF2B5EF4-FFF2-40B4-BE49-F238E27FC236}">
                <a16:creationId xmlns:a16="http://schemas.microsoft.com/office/drawing/2014/main" id="{84C7B57F-3D93-CA44-8EF9-C99B2ADF61E5}"/>
              </a:ext>
            </a:extLst>
          </p:cNvPr>
          <p:cNvSpPr/>
          <p:nvPr/>
        </p:nvSpPr>
        <p:spPr>
          <a:xfrm>
            <a:off x="7253956" y="2989644"/>
            <a:ext cx="4105249" cy="923330"/>
          </a:xfrm>
          <a:prstGeom prst="rect">
            <a:avLst/>
          </a:prstGeom>
        </p:spPr>
        <p:txBody>
          <a:bodyPr wrap="square">
            <a:spAutoFit/>
          </a:bodyPr>
          <a:lstStyle/>
          <a:p>
            <a:pPr algn="ctr"/>
            <a:r>
              <a:rPr lang="en-US" sz="1800" dirty="0">
                <a:solidFill>
                  <a:srgbClr val="FF9500"/>
                </a:solidFill>
                <a:latin typeface="Happy Monkey" panose="02000500000000020004" pitchFamily="2" charset="0"/>
              </a:rPr>
              <a:t>Hint: let the system consist of just the service facility without the associated queue </a:t>
            </a:r>
          </a:p>
        </p:txBody>
      </p:sp>
      <p:grpSp>
        <p:nvGrpSpPr>
          <p:cNvPr id="46" name="Group 45">
            <a:extLst>
              <a:ext uri="{FF2B5EF4-FFF2-40B4-BE49-F238E27FC236}">
                <a16:creationId xmlns:a16="http://schemas.microsoft.com/office/drawing/2014/main" id="{B02A5401-2DC2-0D45-9EA5-C448A27FBBD6}"/>
              </a:ext>
            </a:extLst>
          </p:cNvPr>
          <p:cNvGrpSpPr/>
          <p:nvPr/>
        </p:nvGrpSpPr>
        <p:grpSpPr>
          <a:xfrm>
            <a:off x="9699774" y="3457341"/>
            <a:ext cx="440087" cy="1464619"/>
            <a:chOff x="5092666" y="1112478"/>
            <a:chExt cx="440087" cy="1464619"/>
          </a:xfrm>
        </p:grpSpPr>
        <p:sp>
          <p:nvSpPr>
            <p:cNvPr id="47" name="Text Box 142">
              <a:extLst>
                <a:ext uri="{FF2B5EF4-FFF2-40B4-BE49-F238E27FC236}">
                  <a16:creationId xmlns:a16="http://schemas.microsoft.com/office/drawing/2014/main" id="{D6E51A26-4987-B24A-B9C2-2AEA7F23777A}"/>
                </a:ext>
              </a:extLst>
            </p:cNvPr>
            <p:cNvSpPr txBox="1">
              <a:spLocks noChangeArrowheads="1"/>
            </p:cNvSpPr>
            <p:nvPr/>
          </p:nvSpPr>
          <p:spPr bwMode="auto">
            <a:xfrm>
              <a:off x="5348023" y="1112478"/>
              <a:ext cx="1847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pPr algn="ctr"/>
              <a:endParaRPr lang="en-US" sz="2000" b="0" dirty="0"/>
            </a:p>
          </p:txBody>
        </p:sp>
        <p:sp>
          <p:nvSpPr>
            <p:cNvPr id="52" name="Text Box 142">
              <a:extLst>
                <a:ext uri="{FF2B5EF4-FFF2-40B4-BE49-F238E27FC236}">
                  <a16:creationId xmlns:a16="http://schemas.microsoft.com/office/drawing/2014/main" id="{6FB93C7D-E2A5-0044-8FD6-F0800918731D}"/>
                </a:ext>
              </a:extLst>
            </p:cNvPr>
            <p:cNvSpPr txBox="1">
              <a:spLocks noChangeArrowheads="1"/>
            </p:cNvSpPr>
            <p:nvPr/>
          </p:nvSpPr>
          <p:spPr bwMode="auto">
            <a:xfrm>
              <a:off x="5092666" y="1992322"/>
              <a:ext cx="4219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m</a:t>
              </a:r>
              <a:endParaRPr lang="en-US" b="0" baseline="-24000" dirty="0"/>
            </a:p>
          </p:txBody>
        </p:sp>
      </p:grpSp>
      <p:grpSp>
        <p:nvGrpSpPr>
          <p:cNvPr id="6" name="Group 5">
            <a:extLst>
              <a:ext uri="{FF2B5EF4-FFF2-40B4-BE49-F238E27FC236}">
                <a16:creationId xmlns:a16="http://schemas.microsoft.com/office/drawing/2014/main" id="{74773329-4556-FB43-83D4-5317C0F5BE01}"/>
              </a:ext>
            </a:extLst>
          </p:cNvPr>
          <p:cNvGrpSpPr/>
          <p:nvPr/>
        </p:nvGrpSpPr>
        <p:grpSpPr>
          <a:xfrm>
            <a:off x="4501884" y="3984731"/>
            <a:ext cx="6857321" cy="1551519"/>
            <a:chOff x="3822652" y="3775407"/>
            <a:chExt cx="6857321" cy="1551519"/>
          </a:xfrm>
        </p:grpSpPr>
        <p:grpSp>
          <p:nvGrpSpPr>
            <p:cNvPr id="25" name="Group 24">
              <a:extLst>
                <a:ext uri="{FF2B5EF4-FFF2-40B4-BE49-F238E27FC236}">
                  <a16:creationId xmlns:a16="http://schemas.microsoft.com/office/drawing/2014/main" id="{6916FCBE-0E99-374A-8404-E4AB330A3A0A}"/>
                </a:ext>
              </a:extLst>
            </p:cNvPr>
            <p:cNvGrpSpPr/>
            <p:nvPr/>
          </p:nvGrpSpPr>
          <p:grpSpPr>
            <a:xfrm>
              <a:off x="6574725" y="3948225"/>
              <a:ext cx="4105248" cy="1143389"/>
              <a:chOff x="2647950" y="1771051"/>
              <a:chExt cx="4328417" cy="1143389"/>
            </a:xfrm>
          </p:grpSpPr>
          <p:sp>
            <p:nvSpPr>
              <p:cNvPr id="26" name="Line 91">
                <a:extLst>
                  <a:ext uri="{FF2B5EF4-FFF2-40B4-BE49-F238E27FC236}">
                    <a16:creationId xmlns:a16="http://schemas.microsoft.com/office/drawing/2014/main" id="{23D27821-D035-9B40-B28C-CE6BCAB0A1A1}"/>
                  </a:ext>
                </a:extLst>
              </p:cNvPr>
              <p:cNvSpPr>
                <a:spLocks noChangeShapeType="1"/>
              </p:cNvSpPr>
              <p:nvPr/>
            </p:nvSpPr>
            <p:spPr bwMode="auto">
              <a:xfrm>
                <a:off x="3328989" y="1834199"/>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92">
                <a:extLst>
                  <a:ext uri="{FF2B5EF4-FFF2-40B4-BE49-F238E27FC236}">
                    <a16:creationId xmlns:a16="http://schemas.microsoft.com/office/drawing/2014/main" id="{7EAB51B3-A82B-AB42-8FFB-7BFFDB6B1FBE}"/>
                  </a:ext>
                </a:extLst>
              </p:cNvPr>
              <p:cNvSpPr>
                <a:spLocks noChangeShapeType="1"/>
              </p:cNvSpPr>
              <p:nvPr/>
            </p:nvSpPr>
            <p:spPr bwMode="auto">
              <a:xfrm flipH="1">
                <a:off x="4825496" y="1816526"/>
                <a:ext cx="4253" cy="95076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28" name="Line 93">
                <a:extLst>
                  <a:ext uri="{FF2B5EF4-FFF2-40B4-BE49-F238E27FC236}">
                    <a16:creationId xmlns:a16="http://schemas.microsoft.com/office/drawing/2014/main" id="{174EF6BA-F669-6E4D-90BA-6AE7657A1202}"/>
                  </a:ext>
                </a:extLst>
              </p:cNvPr>
              <p:cNvSpPr>
                <a:spLocks noChangeShapeType="1"/>
              </p:cNvSpPr>
              <p:nvPr/>
            </p:nvSpPr>
            <p:spPr bwMode="auto">
              <a:xfrm>
                <a:off x="3328989" y="2751866"/>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4">
                <a:extLst>
                  <a:ext uri="{FF2B5EF4-FFF2-40B4-BE49-F238E27FC236}">
                    <a16:creationId xmlns:a16="http://schemas.microsoft.com/office/drawing/2014/main" id="{FF4A53DF-BFE7-BC40-AD3A-523097DEAC8A}"/>
                  </a:ext>
                </a:extLst>
              </p:cNvPr>
              <p:cNvSpPr>
                <a:spLocks noChangeShapeType="1"/>
              </p:cNvSpPr>
              <p:nvPr/>
            </p:nvSpPr>
            <p:spPr bwMode="auto">
              <a:xfrm>
                <a:off x="4461884"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5">
                <a:extLst>
                  <a:ext uri="{FF2B5EF4-FFF2-40B4-BE49-F238E27FC236}">
                    <a16:creationId xmlns:a16="http://schemas.microsoft.com/office/drawing/2014/main" id="{716E32E2-9C28-3948-BB53-28C314687287}"/>
                  </a:ext>
                </a:extLst>
              </p:cNvPr>
              <p:cNvSpPr>
                <a:spLocks noChangeShapeType="1"/>
              </p:cNvSpPr>
              <p:nvPr/>
            </p:nvSpPr>
            <p:spPr bwMode="auto">
              <a:xfrm>
                <a:off x="4084253"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96">
                <a:extLst>
                  <a:ext uri="{FF2B5EF4-FFF2-40B4-BE49-F238E27FC236}">
                    <a16:creationId xmlns:a16="http://schemas.microsoft.com/office/drawing/2014/main" id="{C49501B7-C012-E747-8A78-3ED81DAB7A60}"/>
                  </a:ext>
                </a:extLst>
              </p:cNvPr>
              <p:cNvSpPr>
                <a:spLocks noChangeShapeType="1"/>
              </p:cNvSpPr>
              <p:nvPr/>
            </p:nvSpPr>
            <p:spPr bwMode="auto">
              <a:xfrm>
                <a:off x="3706621"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Oval 97">
                <a:extLst>
                  <a:ext uri="{FF2B5EF4-FFF2-40B4-BE49-F238E27FC236}">
                    <a16:creationId xmlns:a16="http://schemas.microsoft.com/office/drawing/2014/main" id="{1CCCD9DE-36CB-724B-B35F-C004EFA77F0C}"/>
                  </a:ext>
                </a:extLst>
              </p:cNvPr>
              <p:cNvSpPr>
                <a:spLocks noChangeArrowheads="1"/>
              </p:cNvSpPr>
              <p:nvPr/>
            </p:nvSpPr>
            <p:spPr bwMode="auto">
              <a:xfrm>
                <a:off x="4832003" y="1771051"/>
                <a:ext cx="1328882" cy="1143389"/>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33" name="Line 98">
                <a:extLst>
                  <a:ext uri="{FF2B5EF4-FFF2-40B4-BE49-F238E27FC236}">
                    <a16:creationId xmlns:a16="http://schemas.microsoft.com/office/drawing/2014/main" id="{27B7609F-5769-774C-A6A1-B56B57BB0C4B}"/>
                  </a:ext>
                </a:extLst>
              </p:cNvPr>
              <p:cNvSpPr>
                <a:spLocks noChangeShapeType="1"/>
              </p:cNvSpPr>
              <p:nvPr/>
            </p:nvSpPr>
            <p:spPr bwMode="auto">
              <a:xfrm>
                <a:off x="6178518" y="2333371"/>
                <a:ext cx="797849"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 name="AutoShape 119">
                <a:extLst>
                  <a:ext uri="{FF2B5EF4-FFF2-40B4-BE49-F238E27FC236}">
                    <a16:creationId xmlns:a16="http://schemas.microsoft.com/office/drawing/2014/main" id="{0F5E9C81-FE59-AD41-B4DA-A69296801517}"/>
                  </a:ext>
                </a:extLst>
              </p:cNvPr>
              <p:cNvSpPr>
                <a:spLocks noChangeArrowheads="1"/>
              </p:cNvSpPr>
              <p:nvPr/>
            </p:nvSpPr>
            <p:spPr bwMode="auto">
              <a:xfrm rot="5400000" flipH="1" flipV="1">
                <a:off x="2834463" y="1953399"/>
                <a:ext cx="355638" cy="728664"/>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5" name="Rectangle 145" descr="Purple mesh">
                <a:extLst>
                  <a:ext uri="{FF2B5EF4-FFF2-40B4-BE49-F238E27FC236}">
                    <a16:creationId xmlns:a16="http://schemas.microsoft.com/office/drawing/2014/main" id="{A4D347E3-67B2-9848-A6AC-EBC4D569887A}"/>
                  </a:ext>
                </a:extLst>
              </p:cNvPr>
              <p:cNvSpPr>
                <a:spLocks noChangeArrowheads="1"/>
              </p:cNvSpPr>
              <p:nvPr/>
            </p:nvSpPr>
            <p:spPr bwMode="auto">
              <a:xfrm rot="5400000">
                <a:off x="3629195" y="2272701"/>
                <a:ext cx="533400" cy="15240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36" name="Rectangle 174" descr="Purple mesh">
                <a:extLst>
                  <a:ext uri="{FF2B5EF4-FFF2-40B4-BE49-F238E27FC236}">
                    <a16:creationId xmlns:a16="http://schemas.microsoft.com/office/drawing/2014/main" id="{C1DEC9C0-7217-E74E-ADD9-6C38861E1787}"/>
                  </a:ext>
                </a:extLst>
              </p:cNvPr>
              <p:cNvSpPr>
                <a:spLocks noChangeArrowheads="1"/>
              </p:cNvSpPr>
              <p:nvPr/>
            </p:nvSpPr>
            <p:spPr bwMode="auto">
              <a:xfrm rot="5400000">
                <a:off x="3939552" y="2192532"/>
                <a:ext cx="692150" cy="15398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37" name="Rectangle 175" descr="Purple mesh">
                <a:extLst>
                  <a:ext uri="{FF2B5EF4-FFF2-40B4-BE49-F238E27FC236}">
                    <a16:creationId xmlns:a16="http://schemas.microsoft.com/office/drawing/2014/main" id="{347AB87C-0344-9842-81A5-D9EB1B856372}"/>
                  </a:ext>
                </a:extLst>
              </p:cNvPr>
              <p:cNvSpPr>
                <a:spLocks noChangeArrowheads="1"/>
              </p:cNvSpPr>
              <p:nvPr/>
            </p:nvSpPr>
            <p:spPr bwMode="auto">
              <a:xfrm rot="5400000">
                <a:off x="4492795" y="2353664"/>
                <a:ext cx="315913" cy="16668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grpSp>
        <p:grpSp>
          <p:nvGrpSpPr>
            <p:cNvPr id="38" name="Group 37">
              <a:extLst>
                <a:ext uri="{FF2B5EF4-FFF2-40B4-BE49-F238E27FC236}">
                  <a16:creationId xmlns:a16="http://schemas.microsoft.com/office/drawing/2014/main" id="{00764A10-6E4A-DF43-B78F-4A644DEC2BD6}"/>
                </a:ext>
              </a:extLst>
            </p:cNvPr>
            <p:cNvGrpSpPr/>
            <p:nvPr/>
          </p:nvGrpSpPr>
          <p:grpSpPr>
            <a:xfrm>
              <a:off x="3822652" y="4208000"/>
              <a:ext cx="3015016" cy="584775"/>
              <a:chOff x="-87472" y="1973272"/>
              <a:chExt cx="2202883" cy="515690"/>
            </a:xfrm>
          </p:grpSpPr>
          <p:sp>
            <p:nvSpPr>
              <p:cNvPr id="39" name="Text Box 142">
                <a:extLst>
                  <a:ext uri="{FF2B5EF4-FFF2-40B4-BE49-F238E27FC236}">
                    <a16:creationId xmlns:a16="http://schemas.microsoft.com/office/drawing/2014/main" id="{8CAE7A90-63D6-0543-86AF-F735C5A93BD3}"/>
                  </a:ext>
                </a:extLst>
              </p:cNvPr>
              <p:cNvSpPr txBox="1">
                <a:spLocks noChangeArrowheads="1"/>
              </p:cNvSpPr>
              <p:nvPr/>
            </p:nvSpPr>
            <p:spPr bwMode="auto">
              <a:xfrm>
                <a:off x="-87472" y="2083819"/>
                <a:ext cx="2202883" cy="352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squar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pPr algn="ctr"/>
                <a:r>
                  <a:rPr lang="en-US" sz="2000" b="0" dirty="0"/>
                  <a:t>Arrival rate,</a:t>
                </a:r>
              </a:p>
            </p:txBody>
          </p:sp>
          <p:sp>
            <p:nvSpPr>
              <p:cNvPr id="44" name="Text Box 142">
                <a:extLst>
                  <a:ext uri="{FF2B5EF4-FFF2-40B4-BE49-F238E27FC236}">
                    <a16:creationId xmlns:a16="http://schemas.microsoft.com/office/drawing/2014/main" id="{95AF90D3-7BDC-C044-BB61-9FCC42973AA8}"/>
                  </a:ext>
                </a:extLst>
              </p:cNvPr>
              <p:cNvSpPr txBox="1">
                <a:spLocks noChangeArrowheads="1"/>
              </p:cNvSpPr>
              <p:nvPr/>
            </p:nvSpPr>
            <p:spPr bwMode="auto">
              <a:xfrm>
                <a:off x="1587466" y="1973272"/>
                <a:ext cx="300065" cy="515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l</a:t>
                </a:r>
                <a:endParaRPr lang="en-US" b="0" baseline="-24000" dirty="0"/>
              </a:p>
            </p:txBody>
          </p:sp>
        </p:grpSp>
        <p:sp>
          <p:nvSpPr>
            <p:cNvPr id="3" name="Rounded Rectangle 2">
              <a:extLst>
                <a:ext uri="{FF2B5EF4-FFF2-40B4-BE49-F238E27FC236}">
                  <a16:creationId xmlns:a16="http://schemas.microsoft.com/office/drawing/2014/main" id="{01171C4B-EFE1-BA48-BC91-2B5FEAA9D4F1}"/>
                </a:ext>
              </a:extLst>
            </p:cNvPr>
            <p:cNvSpPr/>
            <p:nvPr/>
          </p:nvSpPr>
          <p:spPr>
            <a:xfrm>
              <a:off x="8665092" y="3775407"/>
              <a:ext cx="1307567" cy="1551519"/>
            </a:xfrm>
            <a:prstGeom prst="roundRect">
              <a:avLst/>
            </a:prstGeom>
            <a:solidFill>
              <a:srgbClr val="CCCCCC">
                <a:alpha val="41961"/>
              </a:srgb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17AA420-E55D-4F4A-9A0E-0C0D21A279E1}"/>
                  </a:ext>
                </a:extLst>
              </p:cNvPr>
              <p:cNvSpPr/>
              <p:nvPr/>
            </p:nvSpPr>
            <p:spPr>
              <a:xfrm>
                <a:off x="933390" y="3004294"/>
                <a:ext cx="6511003" cy="190616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ar-AE" sz="1800" b="1" i="1" smtClean="0">
                              <a:latin typeface="Cambria Math" panose="02040503050406030204" pitchFamily="18" charset="0"/>
                              <a:ea typeface="Cambria Math" panose="02040503050406030204" pitchFamily="18" charset="0"/>
                            </a:rPr>
                          </m:ctrlPr>
                        </m:sSubPr>
                        <m:e>
                          <m:r>
                            <a:rPr lang="ar-AE" sz="1800" b="1" i="1">
                              <a:latin typeface="Cambria Math" panose="02040503050406030204" pitchFamily="18" charset="0"/>
                              <a:ea typeface="Cambria Math" panose="02040503050406030204" pitchFamily="18" charset="0"/>
                            </a:rPr>
                            <m:t>𝝆</m:t>
                          </m:r>
                        </m:e>
                        <m:sub>
                          <m:r>
                            <a:rPr lang="en-US" sz="1800" b="1" i="1">
                              <a:latin typeface="Cambria Math" panose="02040503050406030204" pitchFamily="18" charset="0"/>
                              <a:ea typeface="Cambria Math" panose="02040503050406030204" pitchFamily="18" charset="0"/>
                            </a:rPr>
                            <m:t>𝒊</m:t>
                          </m:r>
                        </m:sub>
                      </m:sSub>
                    </m:oMath>
                  </m:oMathPara>
                </a14:m>
                <a:endParaRPr lang="en-US" sz="1800" b="1" dirty="0">
                  <a:latin typeface="Lato" panose="020F0502020204030203" pitchFamily="34" charset="77"/>
                  <a:ea typeface="Cambria Math" panose="02040503050406030204" pitchFamily="18" charset="0"/>
                </a:endParaRPr>
              </a:p>
              <a:p>
                <a:r>
                  <a:rPr lang="en-US" sz="1800" dirty="0">
                    <a:solidFill>
                      <a:schemeClr val="bg2"/>
                    </a:solidFill>
                    <a:latin typeface="Lato" panose="020F0502020204030203" pitchFamily="34" charset="77"/>
                  </a:rPr>
                  <a:t>=Expected number of jobs in service</a:t>
                </a:r>
              </a:p>
              <a:p>
                <a:r>
                  <a:rPr lang="en-US" sz="1800" dirty="0">
                    <a:solidFill>
                      <a:schemeClr val="bg2"/>
                    </a:solidFill>
                    <a:latin typeface="Lato" panose="020F0502020204030203" pitchFamily="34" charset="77"/>
                  </a:rPr>
                  <a:t>= Arrival rate into service facility </a:t>
                </a:r>
                <a14:m>
                  <m:oMath xmlns:m="http://schemas.openxmlformats.org/officeDocument/2006/math">
                    <m:r>
                      <a:rPr lang="en-US" sz="1800" i="1">
                        <a:solidFill>
                          <a:schemeClr val="bg2"/>
                        </a:solidFill>
                        <a:latin typeface="Cambria Math" panose="02040503050406030204" pitchFamily="18" charset="0"/>
                        <a:ea typeface="Cambria Math" panose="02040503050406030204" pitchFamily="18" charset="0"/>
                      </a:rPr>
                      <m:t>∙</m:t>
                    </m:r>
                  </m:oMath>
                </a14:m>
                <a:endParaRPr lang="en-US" sz="1800" dirty="0">
                  <a:solidFill>
                    <a:schemeClr val="bg2"/>
                  </a:solidFill>
                  <a:latin typeface="Lato" panose="020F0502020204030203" pitchFamily="34" charset="77"/>
                </a:endParaRPr>
              </a:p>
              <a:p>
                <a:r>
                  <a:rPr lang="en-US" sz="1800" dirty="0">
                    <a:solidFill>
                      <a:schemeClr val="bg2"/>
                    </a:solidFill>
                    <a:latin typeface="Lato" panose="020F0502020204030203" pitchFamily="34" charset="77"/>
                  </a:rPr>
                  <a:t>Mean time in service facility for device </a:t>
                </a:r>
                <a:r>
                  <a:rPr lang="en-US" sz="1800" dirty="0" err="1">
                    <a:solidFill>
                      <a:schemeClr val="bg2"/>
                    </a:solidFill>
                    <a:latin typeface="Lato" panose="020F0502020204030203" pitchFamily="34" charset="77"/>
                  </a:rPr>
                  <a:t>i</a:t>
                </a:r>
                <a:endParaRPr lang="en-US" sz="1800" dirty="0">
                  <a:solidFill>
                    <a:schemeClr val="bg2"/>
                  </a:solidFill>
                  <a:latin typeface="Lato" panose="020F0502020204030203" pitchFamily="34" charset="77"/>
                </a:endParaRPr>
              </a:p>
              <a:p>
                <a:r>
                  <a:rPr lang="en-US" sz="1800" dirty="0">
                    <a:solidFill>
                      <a:schemeClr val="bg2"/>
                    </a:solidFill>
                    <a:latin typeface="Lato" panose="020F0502020204030203" pitchFamily="34" charset="77"/>
                  </a:rPr>
                  <a:t>= </a:t>
                </a:r>
                <a14:m>
                  <m:oMath xmlns:m="http://schemas.openxmlformats.org/officeDocument/2006/math">
                    <m:sSub>
                      <m:sSubPr>
                        <m:ctrlPr>
                          <a:rPr lang="en-US" sz="1800" i="1">
                            <a:solidFill>
                              <a:schemeClr val="bg2"/>
                            </a:solidFill>
                            <a:latin typeface="Cambria Math" panose="02040503050406030204" pitchFamily="18" charset="0"/>
                            <a:ea typeface="Cambria Math" panose="02040503050406030204" pitchFamily="18" charset="0"/>
                          </a:rPr>
                        </m:ctrlPr>
                      </m:sSubPr>
                      <m:e>
                        <m:r>
                          <a:rPr lang="ar-AE" sz="1800" i="1">
                            <a:solidFill>
                              <a:schemeClr val="bg2"/>
                            </a:solidFill>
                            <a:latin typeface="Cambria Math" panose="02040503050406030204" pitchFamily="18" charset="0"/>
                            <a:ea typeface="Cambria Math" panose="02040503050406030204" pitchFamily="18" charset="0"/>
                          </a:rPr>
                          <m:t>𝜆</m:t>
                        </m:r>
                      </m:e>
                      <m:sub>
                        <m:r>
                          <a:rPr lang="en-US" sz="1800" i="1">
                            <a:solidFill>
                              <a:schemeClr val="bg2"/>
                            </a:solidFill>
                            <a:latin typeface="Cambria Math" panose="02040503050406030204" pitchFamily="18" charset="0"/>
                            <a:ea typeface="Cambria Math" panose="02040503050406030204" pitchFamily="18" charset="0"/>
                          </a:rPr>
                          <m:t>𝑖</m:t>
                        </m:r>
                      </m:sub>
                    </m:sSub>
                    <m:r>
                      <a:rPr lang="en-US" sz="1800" i="1">
                        <a:solidFill>
                          <a:schemeClr val="bg2"/>
                        </a:solidFill>
                        <a:latin typeface="Cambria Math" panose="02040503050406030204" pitchFamily="18" charset="0"/>
                        <a:ea typeface="Cambria Math" panose="02040503050406030204" pitchFamily="18" charset="0"/>
                      </a:rPr>
                      <m:t>∙</m:t>
                    </m:r>
                    <m:r>
                      <a:rPr lang="en-US" sz="1800" b="0" i="1" smtClean="0">
                        <a:solidFill>
                          <a:schemeClr val="bg2"/>
                        </a:solidFill>
                        <a:latin typeface="Cambria Math" panose="02040503050406030204" pitchFamily="18" charset="0"/>
                        <a:ea typeface="Cambria Math" panose="02040503050406030204" pitchFamily="18" charset="0"/>
                      </a:rPr>
                      <m:t>𝐸</m:t>
                    </m:r>
                    <m:d>
                      <m:dPr>
                        <m:begChr m:val="["/>
                        <m:endChr m:val="]"/>
                        <m:ctrlPr>
                          <a:rPr lang="en-US" sz="1800" b="0" i="1" smtClean="0">
                            <a:solidFill>
                              <a:schemeClr val="bg2"/>
                            </a:solidFill>
                            <a:latin typeface="Cambria Math" panose="02040503050406030204" pitchFamily="18" charset="0"/>
                            <a:ea typeface="Cambria Math" panose="02040503050406030204" pitchFamily="18" charset="0"/>
                          </a:rPr>
                        </m:ctrlPr>
                      </m:dPr>
                      <m:e>
                        <m:r>
                          <a:rPr lang="en-US" sz="1800" b="0" i="1" smtClean="0">
                            <a:solidFill>
                              <a:schemeClr val="bg2"/>
                            </a:solidFill>
                            <a:latin typeface="Cambria Math" panose="02040503050406030204" pitchFamily="18" charset="0"/>
                            <a:ea typeface="Cambria Math" panose="02040503050406030204" pitchFamily="18" charset="0"/>
                          </a:rPr>
                          <m:t>𝑆𝑒𝑟𝑣𝑖𝑐𝑒</m:t>
                        </m:r>
                        <m:r>
                          <a:rPr lang="en-US" sz="1800" b="0" i="1" smtClean="0">
                            <a:solidFill>
                              <a:schemeClr val="bg2"/>
                            </a:solidFill>
                            <a:latin typeface="Cambria Math" panose="02040503050406030204" pitchFamily="18" charset="0"/>
                            <a:ea typeface="Cambria Math" panose="02040503050406030204" pitchFamily="18" charset="0"/>
                          </a:rPr>
                          <m:t> </m:t>
                        </m:r>
                        <m:r>
                          <a:rPr lang="en-US" sz="1800" b="0" i="1" smtClean="0">
                            <a:solidFill>
                              <a:schemeClr val="bg2"/>
                            </a:solidFill>
                            <a:latin typeface="Cambria Math" panose="02040503050406030204" pitchFamily="18" charset="0"/>
                            <a:ea typeface="Cambria Math" panose="02040503050406030204" pitchFamily="18" charset="0"/>
                          </a:rPr>
                          <m:t>𝑡𝑖𝑚𝑒</m:t>
                        </m:r>
                        <m:r>
                          <a:rPr lang="en-US" sz="1800" b="0" i="1" smtClean="0">
                            <a:solidFill>
                              <a:schemeClr val="bg2"/>
                            </a:solidFill>
                            <a:latin typeface="Cambria Math" panose="02040503050406030204" pitchFamily="18" charset="0"/>
                            <a:ea typeface="Cambria Math" panose="02040503050406030204" pitchFamily="18" charset="0"/>
                          </a:rPr>
                          <m:t> </m:t>
                        </m:r>
                        <m:r>
                          <a:rPr lang="en-US" sz="1800" b="0" i="1" smtClean="0">
                            <a:solidFill>
                              <a:schemeClr val="bg2"/>
                            </a:solidFill>
                            <a:latin typeface="Cambria Math" panose="02040503050406030204" pitchFamily="18" charset="0"/>
                            <a:ea typeface="Cambria Math" panose="02040503050406030204" pitchFamily="18" charset="0"/>
                          </a:rPr>
                          <m:t>𝑎𝑡</m:t>
                        </m:r>
                        <m:r>
                          <a:rPr lang="en-US" sz="1800" b="0" i="1" smtClean="0">
                            <a:solidFill>
                              <a:schemeClr val="bg2"/>
                            </a:solidFill>
                            <a:latin typeface="Cambria Math" panose="02040503050406030204" pitchFamily="18" charset="0"/>
                            <a:ea typeface="Cambria Math" panose="02040503050406030204" pitchFamily="18" charset="0"/>
                          </a:rPr>
                          <m:t> </m:t>
                        </m:r>
                        <m:r>
                          <a:rPr lang="en-US" sz="1800" b="0" i="1" smtClean="0">
                            <a:solidFill>
                              <a:schemeClr val="bg2"/>
                            </a:solidFill>
                            <a:latin typeface="Cambria Math" panose="02040503050406030204" pitchFamily="18" charset="0"/>
                            <a:ea typeface="Cambria Math" panose="02040503050406030204" pitchFamily="18" charset="0"/>
                          </a:rPr>
                          <m:t>𝑑𝑒𝑣𝑖𝑐𝑒</m:t>
                        </m:r>
                        <m:r>
                          <a:rPr lang="en-US" sz="1800" b="0" i="1" smtClean="0">
                            <a:solidFill>
                              <a:schemeClr val="bg2"/>
                            </a:solidFill>
                            <a:latin typeface="Cambria Math" panose="02040503050406030204" pitchFamily="18" charset="0"/>
                            <a:ea typeface="Cambria Math" panose="02040503050406030204" pitchFamily="18" charset="0"/>
                          </a:rPr>
                          <m:t> </m:t>
                        </m:r>
                        <m:r>
                          <a:rPr lang="en-US" sz="1800" b="0" i="1" smtClean="0">
                            <a:solidFill>
                              <a:schemeClr val="bg2"/>
                            </a:solidFill>
                            <a:latin typeface="Cambria Math" panose="02040503050406030204" pitchFamily="18" charset="0"/>
                            <a:ea typeface="Cambria Math" panose="02040503050406030204" pitchFamily="18" charset="0"/>
                          </a:rPr>
                          <m:t>𝑖</m:t>
                        </m:r>
                      </m:e>
                    </m:d>
                  </m:oMath>
                </a14:m>
                <a:endParaRPr lang="en-US" sz="1800" b="0" dirty="0">
                  <a:solidFill>
                    <a:schemeClr val="bg2"/>
                  </a:solidFill>
                  <a:latin typeface="Lato" panose="020F0502020204030203" pitchFamily="34" charset="77"/>
                  <a:ea typeface="Cambria Math" panose="02040503050406030204" pitchFamily="18" charset="0"/>
                </a:endParaRPr>
              </a:p>
              <a:p>
                <a:r>
                  <a:rPr lang="en-US" sz="1800" dirty="0">
                    <a:solidFill>
                      <a:schemeClr val="bg2"/>
                    </a:solidFill>
                    <a:latin typeface="Lato" panose="020F0502020204030203" pitchFamily="34" charset="77"/>
                  </a:rPr>
                  <a:t>=</a:t>
                </a:r>
                <a:r>
                  <a:rPr lang="en-US" sz="1800" dirty="0">
                    <a:solidFill>
                      <a:schemeClr val="bg2"/>
                    </a:solidFill>
                    <a:ea typeface="Cambria Math" panose="02040503050406030204" pitchFamily="18" charset="0"/>
                  </a:rPr>
                  <a:t> </a:t>
                </a:r>
                <a14:m>
                  <m:oMath xmlns:m="http://schemas.openxmlformats.org/officeDocument/2006/math">
                    <m:sSub>
                      <m:sSubPr>
                        <m:ctrlPr>
                          <a:rPr lang="en-US" sz="1800" i="1">
                            <a:solidFill>
                              <a:schemeClr val="bg2"/>
                            </a:solidFill>
                            <a:latin typeface="Cambria Math" panose="02040503050406030204" pitchFamily="18" charset="0"/>
                            <a:ea typeface="Cambria Math" panose="02040503050406030204" pitchFamily="18" charset="0"/>
                          </a:rPr>
                        </m:ctrlPr>
                      </m:sSubPr>
                      <m:e>
                        <m:r>
                          <a:rPr lang="ar-AE" sz="1800" i="1">
                            <a:solidFill>
                              <a:schemeClr val="bg2"/>
                            </a:solidFill>
                            <a:latin typeface="Cambria Math" panose="02040503050406030204" pitchFamily="18" charset="0"/>
                            <a:ea typeface="Cambria Math" panose="02040503050406030204" pitchFamily="18" charset="0"/>
                          </a:rPr>
                          <m:t>𝜆</m:t>
                        </m:r>
                      </m:e>
                      <m:sub>
                        <m:r>
                          <a:rPr lang="en-US" sz="1800" i="1">
                            <a:solidFill>
                              <a:schemeClr val="bg2"/>
                            </a:solidFill>
                            <a:latin typeface="Cambria Math" panose="02040503050406030204" pitchFamily="18" charset="0"/>
                            <a:ea typeface="Cambria Math" panose="02040503050406030204" pitchFamily="18" charset="0"/>
                          </a:rPr>
                          <m:t>𝑖</m:t>
                        </m:r>
                      </m:sub>
                    </m:sSub>
                    <m:r>
                      <a:rPr lang="en-US" sz="1800" i="1" smtClean="0">
                        <a:solidFill>
                          <a:schemeClr val="bg2"/>
                        </a:solidFill>
                        <a:latin typeface="Cambria Math" panose="02040503050406030204" pitchFamily="18" charset="0"/>
                        <a:ea typeface="Cambria Math" panose="02040503050406030204" pitchFamily="18" charset="0"/>
                      </a:rPr>
                      <m:t>∙</m:t>
                    </m:r>
                    <m:f>
                      <m:fPr>
                        <m:ctrlPr>
                          <a:rPr lang="en-US" sz="1800" i="1">
                            <a:solidFill>
                              <a:schemeClr val="bg2"/>
                            </a:solidFill>
                            <a:latin typeface="Cambria Math" panose="02040503050406030204" pitchFamily="18" charset="0"/>
                            <a:ea typeface="Cambria Math" panose="02040503050406030204" pitchFamily="18" charset="0"/>
                          </a:rPr>
                        </m:ctrlPr>
                      </m:fPr>
                      <m:num>
                        <m:r>
                          <a:rPr lang="en-US" sz="1800" b="0" i="1" smtClean="0">
                            <a:solidFill>
                              <a:schemeClr val="bg2"/>
                            </a:solidFill>
                            <a:latin typeface="Cambria Math" panose="02040503050406030204" pitchFamily="18" charset="0"/>
                            <a:ea typeface="Cambria Math" panose="02040503050406030204" pitchFamily="18" charset="0"/>
                          </a:rPr>
                          <m:t>1</m:t>
                        </m:r>
                      </m:num>
                      <m:den>
                        <m:sSub>
                          <m:sSubPr>
                            <m:ctrlPr>
                              <a:rPr lang="en-US" sz="1800" i="1">
                                <a:solidFill>
                                  <a:schemeClr val="bg2"/>
                                </a:solidFill>
                                <a:latin typeface="Cambria Math" panose="02040503050406030204" pitchFamily="18" charset="0"/>
                                <a:ea typeface="Cambria Math" panose="02040503050406030204" pitchFamily="18" charset="0"/>
                              </a:rPr>
                            </m:ctrlPr>
                          </m:sSubPr>
                          <m:e>
                            <m:r>
                              <a:rPr lang="en-US" sz="1800" i="1">
                                <a:solidFill>
                                  <a:schemeClr val="bg2"/>
                                </a:solidFill>
                                <a:latin typeface="Cambria Math" panose="02040503050406030204" pitchFamily="18" charset="0"/>
                                <a:ea typeface="Cambria Math" panose="02040503050406030204" pitchFamily="18" charset="0"/>
                              </a:rPr>
                              <m:t>𝜇</m:t>
                            </m:r>
                          </m:e>
                          <m:sub>
                            <m:r>
                              <a:rPr lang="en-US" sz="1800" i="1">
                                <a:solidFill>
                                  <a:schemeClr val="bg2"/>
                                </a:solidFill>
                                <a:latin typeface="Cambria Math" panose="02040503050406030204" pitchFamily="18" charset="0"/>
                                <a:ea typeface="Cambria Math" panose="02040503050406030204" pitchFamily="18" charset="0"/>
                              </a:rPr>
                              <m:t>𝑖</m:t>
                            </m:r>
                          </m:sub>
                        </m:sSub>
                      </m:den>
                    </m:f>
                  </m:oMath>
                </a14:m>
                <a:endParaRPr lang="en-US" sz="1800" dirty="0">
                  <a:solidFill>
                    <a:schemeClr val="bg2"/>
                  </a:solidFill>
                  <a:latin typeface="Lato" panose="020F0502020204030203" pitchFamily="34" charset="77"/>
                </a:endParaRPr>
              </a:p>
            </p:txBody>
          </p:sp>
        </mc:Choice>
        <mc:Fallback xmlns="">
          <p:sp>
            <p:nvSpPr>
              <p:cNvPr id="5" name="Rectangle 4">
                <a:extLst>
                  <a:ext uri="{FF2B5EF4-FFF2-40B4-BE49-F238E27FC236}">
                    <a16:creationId xmlns:a16="http://schemas.microsoft.com/office/drawing/2014/main" id="{817AA420-E55D-4F4A-9A0E-0C0D21A279E1}"/>
                  </a:ext>
                </a:extLst>
              </p:cNvPr>
              <p:cNvSpPr>
                <a:spLocks noRot="1" noChangeAspect="1" noMove="1" noResize="1" noEditPoints="1" noAdjustHandles="1" noChangeArrowheads="1" noChangeShapeType="1" noTextEdit="1"/>
              </p:cNvSpPr>
              <p:nvPr/>
            </p:nvSpPr>
            <p:spPr>
              <a:xfrm>
                <a:off x="933390" y="3004294"/>
                <a:ext cx="6511003" cy="1906163"/>
              </a:xfrm>
              <a:prstGeom prst="rect">
                <a:avLst/>
              </a:prstGeom>
              <a:blipFill>
                <a:blip r:embed="rId4"/>
                <a:stretch>
                  <a:fillRect l="-584"/>
                </a:stretch>
              </a:blipFill>
            </p:spPr>
            <p:txBody>
              <a:bodyPr/>
              <a:lstStyle/>
              <a:p>
                <a:r>
                  <a:rPr lang="en-US">
                    <a:noFill/>
                  </a:rPr>
                  <a:t> </a:t>
                </a:r>
              </a:p>
            </p:txBody>
          </p:sp>
        </mc:Fallback>
      </mc:AlternateContent>
    </p:spTree>
    <p:extLst>
      <p:ext uri="{BB962C8B-B14F-4D97-AF65-F5344CB8AC3E}">
        <p14:creationId xmlns:p14="http://schemas.microsoft.com/office/powerpoint/2010/main" val="309563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32E929-94F8-2241-8101-34CC2776B7D2}"/>
              </a:ext>
            </a:extLst>
          </p:cNvPr>
          <p:cNvSpPr>
            <a:spLocks noGrp="1"/>
          </p:cNvSpPr>
          <p:nvPr>
            <p:ph type="sldNum" idx="12"/>
          </p:nvPr>
        </p:nvSpPr>
        <p:spPr/>
        <p:txBody>
          <a:bodyPr/>
          <a:lstStyle/>
          <a:p>
            <a:fld id="{00000000-1234-1234-1234-123412341234}" type="slidenum">
              <a:rPr lang="en" smtClean="0"/>
              <a:pPr/>
              <a:t>22</a:t>
            </a:fld>
            <a:endParaRPr lang="en"/>
          </a:p>
        </p:txBody>
      </p:sp>
      <p:sp>
        <p:nvSpPr>
          <p:cNvPr id="7" name="Rectangle 2">
            <a:extLst>
              <a:ext uri="{FF2B5EF4-FFF2-40B4-BE49-F238E27FC236}">
                <a16:creationId xmlns:a16="http://schemas.microsoft.com/office/drawing/2014/main" id="{562FD17D-55CE-7444-8402-86094ED6CD93}"/>
              </a:ext>
            </a:extLst>
          </p:cNvPr>
          <p:cNvSpPr txBox="1">
            <a:spLocks noGrp="1" noChangeArrowheads="1"/>
          </p:cNvSpPr>
          <p:nvPr>
            <p:ph type="title"/>
          </p:nvPr>
        </p:nvSpPr>
        <p:spPr>
          <a:xfrm>
            <a:off x="1191600" y="274650"/>
            <a:ext cx="8616800" cy="1143000"/>
          </a:xfrm>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Utilization Law</a:t>
            </a:r>
          </a:p>
        </p:txBody>
      </p:sp>
      <mc:AlternateContent xmlns:mc="http://schemas.openxmlformats.org/markup-compatibility/2006" xmlns:a14="http://schemas.microsoft.com/office/drawing/2010/main">
        <mc:Choice Requires="a14">
          <p:sp>
            <p:nvSpPr>
              <p:cNvPr id="8" name="Rectangle 3">
                <a:extLst>
                  <a:ext uri="{FF2B5EF4-FFF2-40B4-BE49-F238E27FC236}">
                    <a16:creationId xmlns:a16="http://schemas.microsoft.com/office/drawing/2014/main" id="{3FAEEAE4-3051-F742-A5AA-EFDF92168475}"/>
                  </a:ext>
                </a:extLst>
              </p:cNvPr>
              <p:cNvSpPr txBox="1">
                <a:spLocks noChangeArrowheads="1"/>
              </p:cNvSpPr>
              <p:nvPr/>
            </p:nvSpPr>
            <p:spPr>
              <a:xfrm>
                <a:off x="1672247" y="1627777"/>
                <a:ext cx="8616800" cy="4736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14:m>
                  <m:oMathPara xmlns:m="http://schemas.openxmlformats.org/officeDocument/2006/math">
                    <m:oMathParaPr>
                      <m:jc m:val="centerGroup"/>
                    </m:oMathParaPr>
                    <m:oMath xmlns:m="http://schemas.openxmlformats.org/officeDocument/2006/math">
                      <m:sSub>
                        <m:sSubPr>
                          <m:ctrlPr>
                            <a:rPr lang="ar-AE" sz="3200" i="1" smtClean="0">
                              <a:latin typeface="Cambria Math" panose="02040503050406030204" pitchFamily="18" charset="0"/>
                              <a:ea typeface="Cambria Math" panose="02040503050406030204" pitchFamily="18" charset="0"/>
                            </a:rPr>
                          </m:ctrlPr>
                        </m:sSubPr>
                        <m:e>
                          <m:r>
                            <a:rPr lang="ar-AE" sz="3200" i="1">
                              <a:latin typeface="Cambria Math" panose="02040503050406030204" pitchFamily="18" charset="0"/>
                              <a:ea typeface="Cambria Math" panose="02040503050406030204" pitchFamily="18" charset="0"/>
                            </a:rPr>
                            <m:t>𝜌</m:t>
                          </m:r>
                        </m:e>
                        <m:sub>
                          <m:r>
                            <a:rPr lang="en-US" sz="3200" b="0" i="1" smtClean="0">
                              <a:latin typeface="Cambria Math" panose="02040503050406030204" pitchFamily="18" charset="0"/>
                              <a:ea typeface="Cambria Math" panose="02040503050406030204" pitchFamily="18" charset="0"/>
                            </a:rPr>
                            <m:t>𝑖</m:t>
                          </m:r>
                        </m:sub>
                      </m:sSub>
                      <m:r>
                        <a:rPr lang="en-US" sz="3200" b="0" i="1"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ea typeface="Cambria Math" panose="02040503050406030204" pitchFamily="18" charset="0"/>
                            </a:rPr>
                          </m:ctrlPr>
                        </m:fPr>
                        <m:num>
                          <m:sSub>
                            <m:sSubPr>
                              <m:ctrlPr>
                                <a:rPr lang="en-US" sz="3200" b="0" i="1" smtClean="0">
                                  <a:latin typeface="Cambria Math" panose="02040503050406030204" pitchFamily="18" charset="0"/>
                                  <a:ea typeface="Cambria Math" panose="02040503050406030204" pitchFamily="18" charset="0"/>
                                </a:rPr>
                              </m:ctrlPr>
                            </m:sSubPr>
                            <m:e>
                              <m:r>
                                <a:rPr lang="ar-AE" sz="3200" i="1">
                                  <a:latin typeface="Cambria Math" panose="02040503050406030204" pitchFamily="18" charset="0"/>
                                  <a:ea typeface="Cambria Math" panose="02040503050406030204" pitchFamily="18" charset="0"/>
                                </a:rPr>
                                <m:t>𝜆</m:t>
                              </m:r>
                            </m:e>
                            <m:sub>
                              <m:r>
                                <a:rPr lang="en-US" sz="3200" b="0" i="1" smtClean="0">
                                  <a:latin typeface="Cambria Math" panose="02040503050406030204" pitchFamily="18" charset="0"/>
                                  <a:ea typeface="Cambria Math" panose="02040503050406030204" pitchFamily="18" charset="0"/>
                                </a:rPr>
                                <m:t>𝑖</m:t>
                              </m:r>
                            </m:sub>
                          </m:sSub>
                        </m:num>
                        <m:den>
                          <m:sSub>
                            <m:sSubPr>
                              <m:ctrlPr>
                                <a:rPr lang="en-US" sz="3200" b="0" i="1" smtClean="0">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𝜇</m:t>
                              </m:r>
                            </m:e>
                            <m:sub>
                              <m:r>
                                <a:rPr lang="en-US" sz="3200" b="0" i="1" smtClean="0">
                                  <a:latin typeface="Cambria Math" panose="02040503050406030204" pitchFamily="18" charset="0"/>
                                  <a:ea typeface="Cambria Math" panose="02040503050406030204" pitchFamily="18" charset="0"/>
                                </a:rPr>
                                <m:t>𝑖</m:t>
                              </m:r>
                            </m:sub>
                          </m:sSub>
                        </m:den>
                      </m:f>
                    </m:oMath>
                  </m:oMathPara>
                </a14:m>
                <a:endParaRPr lang="en-US" sz="3200" dirty="0"/>
              </a:p>
            </p:txBody>
          </p:sp>
        </mc:Choice>
        <mc:Fallback xmlns="">
          <p:sp>
            <p:nvSpPr>
              <p:cNvPr id="8" name="Rectangle 3">
                <a:extLst>
                  <a:ext uri="{FF2B5EF4-FFF2-40B4-BE49-F238E27FC236}">
                    <a16:creationId xmlns:a16="http://schemas.microsoft.com/office/drawing/2014/main" id="{3FAEEAE4-3051-F742-A5AA-EFDF92168475}"/>
                  </a:ext>
                </a:extLst>
              </p:cNvPr>
              <p:cNvSpPr txBox="1">
                <a:spLocks noRot="1" noChangeAspect="1" noMove="1" noResize="1" noEditPoints="1" noAdjustHandles="1" noChangeArrowheads="1" noChangeShapeType="1" noTextEdit="1"/>
              </p:cNvSpPr>
              <p:nvPr/>
            </p:nvSpPr>
            <p:spPr>
              <a:xfrm>
                <a:off x="1672247" y="1627777"/>
                <a:ext cx="8616800" cy="4736400"/>
              </a:xfrm>
              <a:prstGeom prst="rect">
                <a:avLst/>
              </a:prstGeom>
              <a:blipFill>
                <a:blip r:embed="rId2"/>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3">
                <a:extLst>
                  <a:ext uri="{FF2B5EF4-FFF2-40B4-BE49-F238E27FC236}">
                    <a16:creationId xmlns:a16="http://schemas.microsoft.com/office/drawing/2014/main" id="{D20BA488-195D-A441-B689-C6852B869CCD}"/>
                  </a:ext>
                </a:extLst>
              </p:cNvPr>
              <p:cNvSpPr txBox="1">
                <a:spLocks noChangeArrowheads="1"/>
              </p:cNvSpPr>
              <p:nvPr/>
            </p:nvSpPr>
            <p:spPr>
              <a:xfrm>
                <a:off x="3172040" y="3429000"/>
                <a:ext cx="6534667" cy="786302"/>
              </a:xfrm>
              <a:prstGeom prst="rect">
                <a:avLst/>
              </a:prstGeom>
              <a:noFill/>
              <a:ln w="57150" cap="flat" cmpd="sng" algn="ctr">
                <a:solidFill>
                  <a:schemeClr val="bg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14:m>
                  <m:oMathPara xmlns:m="http://schemas.openxmlformats.org/officeDocument/2006/math">
                    <m:oMathParaPr>
                      <m:jc m:val="centerGroup"/>
                    </m:oMathParaPr>
                    <m:oMath xmlns:m="http://schemas.openxmlformats.org/officeDocument/2006/math">
                      <m:sSub>
                        <m:sSubPr>
                          <m:ctrlPr>
                            <a:rPr lang="ar-AE" sz="320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   </m:t>
                          </m:r>
                          <m:r>
                            <a:rPr lang="ar-AE" sz="3200" i="1">
                              <a:latin typeface="Cambria Math" panose="02040503050406030204" pitchFamily="18" charset="0"/>
                              <a:ea typeface="Cambria Math" panose="02040503050406030204" pitchFamily="18" charset="0"/>
                            </a:rPr>
                            <m:t>𝜌</m:t>
                          </m:r>
                        </m:e>
                        <m:sub>
                          <m:r>
                            <a:rPr lang="en-US" sz="3200" b="0" i="1" smtClean="0">
                              <a:latin typeface="Cambria Math" panose="02040503050406030204" pitchFamily="18" charset="0"/>
                              <a:ea typeface="Cambria Math" panose="02040503050406030204" pitchFamily="18" charset="0"/>
                            </a:rPr>
                            <m:t>𝑖</m:t>
                          </m:r>
                        </m:sub>
                      </m:sSub>
                      <m:r>
                        <a:rPr lang="en-US" sz="3200" b="0" i="1" smtClean="0">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ar-AE" sz="3200" i="1">
                              <a:latin typeface="Cambria Math" panose="02040503050406030204" pitchFamily="18" charset="0"/>
                              <a:ea typeface="Cambria Math" panose="02040503050406030204" pitchFamily="18" charset="0"/>
                            </a:rPr>
                            <m:t>𝜆</m:t>
                          </m:r>
                        </m:e>
                        <m:sub>
                          <m:r>
                            <a:rPr lang="en-US" sz="3200" i="1">
                              <a:latin typeface="Cambria Math" panose="02040503050406030204" pitchFamily="18" charset="0"/>
                              <a:ea typeface="Cambria Math" panose="02040503050406030204" pitchFamily="18" charset="0"/>
                            </a:rPr>
                            <m:t>𝑖</m:t>
                          </m:r>
                        </m:sub>
                      </m:sSub>
                      <m:r>
                        <a:rPr lang="en-US" sz="3200" b="0" i="1" smtClean="0">
                          <a:latin typeface="Cambria Math" panose="02040503050406030204" pitchFamily="18" charset="0"/>
                          <a:ea typeface="Cambria Math" panose="02040503050406030204" pitchFamily="18" charset="0"/>
                        </a:rPr>
                        <m:t>𝐸</m:t>
                      </m:r>
                      <m:d>
                        <m:dPr>
                          <m:begChr m:val="["/>
                          <m:endChr m:val="]"/>
                          <m:ctrlPr>
                            <a:rPr lang="en-US" sz="3200" b="0" i="1" smtClean="0">
                              <a:latin typeface="Cambria Math" panose="02040503050406030204" pitchFamily="18" charset="0"/>
                              <a:ea typeface="Cambria Math" panose="02040503050406030204" pitchFamily="18" charset="0"/>
                            </a:rPr>
                          </m:ctrlPr>
                        </m:dPr>
                        <m:e>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𝑆</m:t>
                              </m:r>
                            </m:e>
                            <m:sub>
                              <m:r>
                                <a:rPr lang="en-US" sz="3200" b="0" i="1" smtClean="0">
                                  <a:latin typeface="Cambria Math" panose="02040503050406030204" pitchFamily="18" charset="0"/>
                                  <a:ea typeface="Cambria Math" panose="02040503050406030204" pitchFamily="18" charset="0"/>
                                </a:rPr>
                                <m:t>𝑖</m:t>
                              </m:r>
                            </m:sub>
                          </m:sSub>
                        </m:e>
                      </m:d>
                      <m:r>
                        <a:rPr lang="en-US" sz="3200" b="0" i="1" smtClean="0">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ar-AE" sz="3200" i="1">
                              <a:latin typeface="Cambria Math" panose="02040503050406030204" pitchFamily="18" charset="0"/>
                              <a:ea typeface="Cambria Math" panose="02040503050406030204" pitchFamily="18" charset="0"/>
                            </a:rPr>
                            <m:t>𝜆</m:t>
                          </m:r>
                        </m:e>
                        <m:sub>
                          <m:r>
                            <a:rPr lang="en-US" sz="3200" i="1">
                              <a:latin typeface="Cambria Math" panose="02040503050406030204" pitchFamily="18" charset="0"/>
                              <a:ea typeface="Cambria Math" panose="02040503050406030204" pitchFamily="18" charset="0"/>
                            </a:rPr>
                            <m:t>𝑖</m:t>
                          </m:r>
                        </m:sub>
                      </m:sSub>
                      <m:r>
                        <a:rPr lang="en-US" sz="3200" i="1">
                          <a:latin typeface="Cambria Math" panose="02040503050406030204" pitchFamily="18" charset="0"/>
                          <a:ea typeface="Cambria Math" panose="02040503050406030204" pitchFamily="18" charset="0"/>
                        </a:rPr>
                        <m:t>𝐸</m:t>
                      </m:r>
                      <m:d>
                        <m:dPr>
                          <m:begChr m:val="["/>
                          <m:endChr m:val="]"/>
                          <m:ctrlPr>
                            <a:rPr lang="en-US" sz="3200" i="1">
                              <a:latin typeface="Cambria Math" panose="02040503050406030204" pitchFamily="18" charset="0"/>
                              <a:ea typeface="Cambria Math" panose="02040503050406030204" pitchFamily="18" charset="0"/>
                            </a:rPr>
                          </m:ctrlPr>
                        </m:dPr>
                        <m:e>
                          <m:sSub>
                            <m:sSubPr>
                              <m:ctrlPr>
                                <a:rPr lang="en-US" sz="3200" i="1">
                                  <a:latin typeface="Cambria Math" panose="02040503050406030204" pitchFamily="18" charset="0"/>
                                  <a:ea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𝑆</m:t>
                              </m:r>
                            </m:e>
                            <m:sub>
                              <m:r>
                                <a:rPr lang="en-US" sz="3200" i="1">
                                  <a:latin typeface="Cambria Math" panose="02040503050406030204" pitchFamily="18" charset="0"/>
                                  <a:ea typeface="Cambria Math" panose="02040503050406030204" pitchFamily="18" charset="0"/>
                                </a:rPr>
                                <m:t>𝑖</m:t>
                              </m:r>
                            </m:sub>
                          </m:sSub>
                        </m:e>
                      </m:d>
                    </m:oMath>
                  </m:oMathPara>
                </a14:m>
                <a:endParaRPr lang="en-US" sz="3200" dirty="0"/>
              </a:p>
            </p:txBody>
          </p:sp>
        </mc:Choice>
        <mc:Fallback xmlns="">
          <p:sp>
            <p:nvSpPr>
              <p:cNvPr id="10" name="Rectangle 3">
                <a:extLst>
                  <a:ext uri="{FF2B5EF4-FFF2-40B4-BE49-F238E27FC236}">
                    <a16:creationId xmlns:a16="http://schemas.microsoft.com/office/drawing/2014/main" id="{D20BA488-195D-A441-B689-C6852B869CCD}"/>
                  </a:ext>
                </a:extLst>
              </p:cNvPr>
              <p:cNvSpPr txBox="1">
                <a:spLocks noRot="1" noChangeAspect="1" noMove="1" noResize="1" noEditPoints="1" noAdjustHandles="1" noChangeArrowheads="1" noChangeShapeType="1" noTextEdit="1"/>
              </p:cNvSpPr>
              <p:nvPr/>
            </p:nvSpPr>
            <p:spPr>
              <a:xfrm>
                <a:off x="3172040" y="3429000"/>
                <a:ext cx="6534667" cy="786302"/>
              </a:xfrm>
              <a:prstGeom prst="rect">
                <a:avLst/>
              </a:prstGeom>
              <a:blipFill>
                <a:blip r:embed="rId3"/>
                <a:stretch>
                  <a:fillRect/>
                </a:stretch>
              </a:blipFill>
              <a:ln w="57150" cap="flat" cmpd="sng" algn="ctr">
                <a:solidFill>
                  <a:schemeClr val="bg1">
                    <a:lumMod val="65000"/>
                  </a:schemeClr>
                </a:solidFill>
                <a:prstDash val="solid"/>
                <a:round/>
                <a:headEnd type="none" w="med" len="med"/>
                <a:tailEnd type="none" w="med" len="med"/>
              </a:ln>
            </p:spPr>
            <p:txBody>
              <a:bodyPr/>
              <a:lstStyle/>
              <a:p>
                <a:r>
                  <a:rPr lang="en-US">
                    <a:noFill/>
                  </a:rPr>
                  <a:t> </a:t>
                </a:r>
              </a:p>
            </p:txBody>
          </p:sp>
        </mc:Fallback>
      </mc:AlternateContent>
    </p:spTree>
    <p:extLst>
      <p:ext uri="{BB962C8B-B14F-4D97-AF65-F5344CB8AC3E}">
        <p14:creationId xmlns:p14="http://schemas.microsoft.com/office/powerpoint/2010/main" val="243740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63E9115D-F101-2D4F-A09F-0BEA9CEA1C49}"/>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Example 1 </a:t>
            </a:r>
          </a:p>
        </p:txBody>
      </p:sp>
      <p:sp>
        <p:nvSpPr>
          <p:cNvPr id="4" name="Content Placeholder 3">
            <a:extLst>
              <a:ext uri="{FF2B5EF4-FFF2-40B4-BE49-F238E27FC236}">
                <a16:creationId xmlns:a16="http://schemas.microsoft.com/office/drawing/2014/main" id="{7F358A24-16AE-9F4E-874E-CB5FAFB8FF9F}"/>
              </a:ext>
            </a:extLst>
          </p:cNvPr>
          <p:cNvSpPr>
            <a:spLocks noGrp="1"/>
          </p:cNvSpPr>
          <p:nvPr>
            <p:ph idx="1"/>
          </p:nvPr>
        </p:nvSpPr>
        <p:spPr>
          <a:xfrm>
            <a:off x="1191599" y="1656581"/>
            <a:ext cx="6707801" cy="4736400"/>
          </a:xfrm>
        </p:spPr>
        <p:txBody>
          <a:bodyPr/>
          <a:lstStyle/>
          <a:p>
            <a:pPr marL="38100" indent="0">
              <a:buNone/>
            </a:pPr>
            <a:r>
              <a:rPr lang="en-US" sz="2400" dirty="0"/>
              <a:t>Interactive systems with N=10 users, shown below. The expected think time is E[Z]=5 seconds and that the expected response time is E[R]=</a:t>
            </a:r>
            <a:r>
              <a:rPr lang="en-US" sz="2400" b="1" u="sng" dirty="0"/>
              <a:t>15</a:t>
            </a:r>
            <a:r>
              <a:rPr lang="en-US" sz="2400" dirty="0"/>
              <a:t> seconds, measuring from in to out.</a:t>
            </a:r>
          </a:p>
          <a:p>
            <a:pPr marL="38100" indent="0">
              <a:buNone/>
            </a:pPr>
            <a:endParaRPr lang="en-US" sz="2400" dirty="0"/>
          </a:p>
          <a:p>
            <a:pPr marL="38100" indent="0">
              <a:buNone/>
            </a:pPr>
            <a:r>
              <a:rPr lang="en-US" sz="2400" dirty="0"/>
              <a:t>Q. What is the throughput?</a:t>
            </a:r>
          </a:p>
          <a:p>
            <a:pPr marL="38100" indent="0">
              <a:buNone/>
            </a:pPr>
            <a:endParaRPr lang="en-US" sz="2400" dirty="0"/>
          </a:p>
        </p:txBody>
      </p:sp>
      <p:pic>
        <p:nvPicPr>
          <p:cNvPr id="2" name="Picture 1">
            <a:extLst>
              <a:ext uri="{FF2B5EF4-FFF2-40B4-BE49-F238E27FC236}">
                <a16:creationId xmlns:a16="http://schemas.microsoft.com/office/drawing/2014/main" id="{CF638BC6-3687-9842-B72A-D4DF5342B247}"/>
              </a:ext>
            </a:extLst>
          </p:cNvPr>
          <p:cNvPicPr>
            <a:picLocks noChangeAspect="1"/>
          </p:cNvPicPr>
          <p:nvPr/>
        </p:nvPicPr>
        <p:blipFill>
          <a:blip r:embed="rId2"/>
          <a:stretch>
            <a:fillRect/>
          </a:stretch>
        </p:blipFill>
        <p:spPr>
          <a:xfrm>
            <a:off x="7569200" y="1879829"/>
            <a:ext cx="4191000" cy="3321590"/>
          </a:xfrm>
          <a:prstGeom prst="rect">
            <a:avLst/>
          </a:prstGeom>
        </p:spPr>
      </p:pic>
    </p:spTree>
    <p:extLst>
      <p:ext uri="{BB962C8B-B14F-4D97-AF65-F5344CB8AC3E}">
        <p14:creationId xmlns:p14="http://schemas.microsoft.com/office/powerpoint/2010/main" val="1622545419"/>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63E9115D-F101-2D4F-A09F-0BEA9CEA1C49}"/>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Example 2 </a:t>
            </a:r>
          </a:p>
        </p:txBody>
      </p:sp>
      <p:sp>
        <p:nvSpPr>
          <p:cNvPr id="7" name="Content Placeholder 3">
            <a:extLst>
              <a:ext uri="{FF2B5EF4-FFF2-40B4-BE49-F238E27FC236}">
                <a16:creationId xmlns:a16="http://schemas.microsoft.com/office/drawing/2014/main" id="{1177C673-7580-6049-8415-532C3969DA95}"/>
              </a:ext>
            </a:extLst>
          </p:cNvPr>
          <p:cNvSpPr txBox="1">
            <a:spLocks/>
          </p:cNvSpPr>
          <p:nvPr/>
        </p:nvSpPr>
        <p:spPr>
          <a:xfrm>
            <a:off x="780892" y="1656581"/>
            <a:ext cx="7270908" cy="4736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Courier New" panose="02070309020205020404" pitchFamily="49" charset="0"/>
              <a:buChar char="o"/>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Font typeface="Courier New" panose="02070309020205020404" pitchFamily="49" charset="0"/>
              <a:buNone/>
            </a:pPr>
            <a:r>
              <a:rPr lang="en-US" sz="2400" dirty="0"/>
              <a:t>A single FCFS queue with a capacity limit of 7 jobs. Arrivals that find a full buffer are dropped?</a:t>
            </a:r>
          </a:p>
          <a:p>
            <a:pPr marL="38100" indent="0">
              <a:buFont typeface="Courier New" panose="02070309020205020404" pitchFamily="49" charset="0"/>
              <a:buNone/>
            </a:pPr>
            <a:endParaRPr lang="en-US" sz="2400" dirty="0"/>
          </a:p>
          <a:p>
            <a:pPr marL="38100" indent="0">
              <a:buFont typeface="Courier New" panose="02070309020205020404" pitchFamily="49" charset="0"/>
              <a:buNone/>
            </a:pPr>
            <a:r>
              <a:rPr lang="en-US" sz="2400" dirty="0"/>
              <a:t>Q.  What does Littles Law look like for this systems</a:t>
            </a:r>
          </a:p>
          <a:p>
            <a:pPr marL="38100" indent="0">
              <a:buFont typeface="Courier New" panose="02070309020205020404" pitchFamily="49" charset="0"/>
              <a:buNone/>
            </a:pPr>
            <a:endParaRPr lang="en-US" sz="2400" dirty="0"/>
          </a:p>
        </p:txBody>
      </p:sp>
      <p:pic>
        <p:nvPicPr>
          <p:cNvPr id="9" name="Picture 8">
            <a:extLst>
              <a:ext uri="{FF2B5EF4-FFF2-40B4-BE49-F238E27FC236}">
                <a16:creationId xmlns:a16="http://schemas.microsoft.com/office/drawing/2014/main" id="{5F60C7A5-2242-3D4A-AEEB-209DA4BECBE8}"/>
              </a:ext>
            </a:extLst>
          </p:cNvPr>
          <p:cNvPicPr>
            <a:picLocks noChangeAspect="1"/>
          </p:cNvPicPr>
          <p:nvPr/>
        </p:nvPicPr>
        <p:blipFill>
          <a:blip r:embed="rId2"/>
          <a:stretch>
            <a:fillRect/>
          </a:stretch>
        </p:blipFill>
        <p:spPr>
          <a:xfrm>
            <a:off x="8266877" y="1835150"/>
            <a:ext cx="3292965" cy="2609850"/>
          </a:xfrm>
          <a:prstGeom prst="rect">
            <a:avLst/>
          </a:prstGeom>
        </p:spPr>
      </p:pic>
    </p:spTree>
    <p:extLst>
      <p:ext uri="{BB962C8B-B14F-4D97-AF65-F5344CB8AC3E}">
        <p14:creationId xmlns:p14="http://schemas.microsoft.com/office/powerpoint/2010/main" val="192032494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32E929-94F8-2241-8101-34CC2776B7D2}"/>
              </a:ext>
            </a:extLst>
          </p:cNvPr>
          <p:cNvSpPr>
            <a:spLocks noGrp="1"/>
          </p:cNvSpPr>
          <p:nvPr>
            <p:ph type="sldNum" idx="12"/>
          </p:nvPr>
        </p:nvSpPr>
        <p:spPr/>
        <p:txBody>
          <a:bodyPr/>
          <a:lstStyle/>
          <a:p>
            <a:fld id="{00000000-1234-1234-1234-123412341234}" type="slidenum">
              <a:rPr lang="en" smtClean="0"/>
              <a:pPr/>
              <a:t>25</a:t>
            </a:fld>
            <a:endParaRPr lang="en"/>
          </a:p>
        </p:txBody>
      </p:sp>
      <p:sp>
        <p:nvSpPr>
          <p:cNvPr id="3" name="Rectangle 2">
            <a:extLst>
              <a:ext uri="{FF2B5EF4-FFF2-40B4-BE49-F238E27FC236}">
                <a16:creationId xmlns:a16="http://schemas.microsoft.com/office/drawing/2014/main" id="{87F50241-AA69-0B4E-B780-C5B73A5CF188}"/>
              </a:ext>
            </a:extLst>
          </p:cNvPr>
          <p:cNvSpPr txBox="1">
            <a:spLocks noGrp="1" noChangeArrowheads="1"/>
          </p:cNvSpPr>
          <p:nvPr>
            <p:ph type="title"/>
          </p:nvPr>
        </p:nvSpPr>
        <p:spPr>
          <a:xfrm>
            <a:off x="1191600" y="274650"/>
            <a:ext cx="8616800" cy="1143000"/>
          </a:xfrm>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Forced Flow Law</a:t>
            </a: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4F74DA39-9FEF-A94F-8C40-82C7C78CC91D}"/>
                  </a:ext>
                </a:extLst>
              </p:cNvPr>
              <p:cNvSpPr txBox="1">
                <a:spLocks noChangeArrowheads="1"/>
              </p:cNvSpPr>
              <p:nvPr/>
            </p:nvSpPr>
            <p:spPr>
              <a:xfrm>
                <a:off x="1191600" y="1380749"/>
                <a:ext cx="9609750" cy="2236488"/>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Font typeface="Courier New" panose="02070309020205020404" pitchFamily="49" charset="0"/>
                  <a:buChar char="o"/>
                </a:pP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Relates the system throughput to individual device  throughputs.</a:t>
                </a:r>
              </a:p>
              <a:p>
                <a:pPr>
                  <a:buFont typeface="Courier New" panose="02070309020205020404" pitchFamily="49" charset="0"/>
                  <a:buChar char="o"/>
                </a:pPr>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buFont typeface="Courier New" panose="02070309020205020404" pitchFamily="49" charset="0"/>
                  <a:buChar char="o"/>
                </a:pPr>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buFont typeface="Courier New" panose="02070309020205020404" pitchFamily="49" charset="0"/>
                  <a:buChar char="o"/>
                </a:pPr>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marL="38100" indent="0">
                  <a:buNone/>
                </a:pP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𝑉</m:t>
                        </m:r>
                      </m:e>
                      <m:sub>
                        <m:r>
                          <a:rPr lang="en-US" sz="2400" i="1">
                            <a:latin typeface="Cambria Math" panose="02040503050406030204" pitchFamily="18" charset="0"/>
                            <a:ea typeface="Cambria Math" panose="02040503050406030204" pitchFamily="18" charset="0"/>
                          </a:rPr>
                          <m:t>𝑖</m:t>
                        </m:r>
                      </m:sub>
                    </m:sSub>
                  </m:oMath>
                </a14:m>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(visit ratio) denotes the number of visit to device </a:t>
                </a:r>
                <a:r>
                  <a:rPr lang="en-US" altLang="zh-CN" sz="2400" dirty="0" err="1">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i</a:t>
                </a: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per job</a:t>
                </a:r>
              </a:p>
            </p:txBody>
          </p:sp>
        </mc:Choice>
        <mc:Fallback xmlns="">
          <p:sp>
            <p:nvSpPr>
              <p:cNvPr id="5" name="Rectangle 3">
                <a:extLst>
                  <a:ext uri="{FF2B5EF4-FFF2-40B4-BE49-F238E27FC236}">
                    <a16:creationId xmlns:a16="http://schemas.microsoft.com/office/drawing/2014/main" id="{4F74DA39-9FEF-A94F-8C40-82C7C78CC91D}"/>
                  </a:ext>
                </a:extLst>
              </p:cNvPr>
              <p:cNvSpPr txBox="1">
                <a:spLocks noRot="1" noChangeAspect="1" noMove="1" noResize="1" noEditPoints="1" noAdjustHandles="1" noChangeArrowheads="1" noChangeShapeType="1" noTextEdit="1"/>
              </p:cNvSpPr>
              <p:nvPr/>
            </p:nvSpPr>
            <p:spPr>
              <a:xfrm>
                <a:off x="1191600" y="1380749"/>
                <a:ext cx="9609750" cy="2236488"/>
              </a:xfrm>
              <a:prstGeom prst="rect">
                <a:avLst/>
              </a:prstGeom>
              <a:blipFill>
                <a:blip r:embed="rId2"/>
                <a:stretch>
                  <a:fillRect l="-923" b="-10734"/>
                </a:stretch>
              </a:blipFill>
              <a:ln>
                <a:noFill/>
              </a:ln>
            </p:spPr>
            <p:txBody>
              <a:bodyPr/>
              <a:lstStyle/>
              <a:p>
                <a:r>
                  <a:rPr lang="en-US">
                    <a:noFill/>
                  </a:rPr>
                  <a:t> </a:t>
                </a:r>
              </a:p>
            </p:txBody>
          </p:sp>
        </mc:Fallback>
      </mc:AlternateContent>
      <p:grpSp>
        <p:nvGrpSpPr>
          <p:cNvPr id="16" name="Group 15">
            <a:extLst>
              <a:ext uri="{FF2B5EF4-FFF2-40B4-BE49-F238E27FC236}">
                <a16:creationId xmlns:a16="http://schemas.microsoft.com/office/drawing/2014/main" id="{AFED8B92-E20E-AD44-B718-90B6924BE1A5}"/>
              </a:ext>
            </a:extLst>
          </p:cNvPr>
          <p:cNvGrpSpPr/>
          <p:nvPr/>
        </p:nvGrpSpPr>
        <p:grpSpPr>
          <a:xfrm>
            <a:off x="6534511" y="4292599"/>
            <a:ext cx="3491901" cy="2145381"/>
            <a:chOff x="7809275" y="3031719"/>
            <a:chExt cx="3051564" cy="1234334"/>
          </a:xfrm>
        </p:grpSpPr>
        <p:grpSp>
          <p:nvGrpSpPr>
            <p:cNvPr id="17" name="Group 16">
              <a:extLst>
                <a:ext uri="{FF2B5EF4-FFF2-40B4-BE49-F238E27FC236}">
                  <a16:creationId xmlns:a16="http://schemas.microsoft.com/office/drawing/2014/main" id="{254218EF-2202-4646-ABF6-7A5FA5CF5D25}"/>
                </a:ext>
              </a:extLst>
            </p:cNvPr>
            <p:cNvGrpSpPr/>
            <p:nvPr/>
          </p:nvGrpSpPr>
          <p:grpSpPr>
            <a:xfrm>
              <a:off x="7809275" y="3031719"/>
              <a:ext cx="3051564" cy="1234334"/>
              <a:chOff x="7811046" y="3677178"/>
              <a:chExt cx="3051564" cy="1234334"/>
            </a:xfrm>
          </p:grpSpPr>
          <p:sp>
            <p:nvSpPr>
              <p:cNvPr id="20" name="Cloud 19">
                <a:extLst>
                  <a:ext uri="{FF2B5EF4-FFF2-40B4-BE49-F238E27FC236}">
                    <a16:creationId xmlns:a16="http://schemas.microsoft.com/office/drawing/2014/main" id="{D5590D2F-59B4-C245-8D38-AE879FC8C04A}"/>
                  </a:ext>
                </a:extLst>
              </p:cNvPr>
              <p:cNvSpPr/>
              <p:nvPr/>
            </p:nvSpPr>
            <p:spPr>
              <a:xfrm>
                <a:off x="8737975" y="3677178"/>
                <a:ext cx="2124635" cy="1234334"/>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Device </a:t>
                </a:r>
                <a:r>
                  <a:rPr lang="en-US" dirty="0" err="1"/>
                  <a:t>i</a:t>
                </a:r>
                <a:endParaRPr lang="en-US" dirty="0"/>
              </a:p>
              <a:p>
                <a:pPr algn="ctr"/>
                <a:endParaRPr lang="en-US" dirty="0"/>
              </a:p>
            </p:txBody>
          </p:sp>
          <p:cxnSp>
            <p:nvCxnSpPr>
              <p:cNvPr id="21" name="Straight Arrow Connector 20">
                <a:extLst>
                  <a:ext uri="{FF2B5EF4-FFF2-40B4-BE49-F238E27FC236}">
                    <a16:creationId xmlns:a16="http://schemas.microsoft.com/office/drawing/2014/main" id="{02368D66-F42F-3D40-B3FE-B05AAF3E6850}"/>
                  </a:ext>
                </a:extLst>
              </p:cNvPr>
              <p:cNvCxnSpPr>
                <a:cxnSpLocks/>
              </p:cNvCxnSpPr>
              <p:nvPr/>
            </p:nvCxnSpPr>
            <p:spPr>
              <a:xfrm flipV="1">
                <a:off x="7871698" y="4215690"/>
                <a:ext cx="864432" cy="437"/>
              </a:xfrm>
              <a:prstGeom prst="straightConnector1">
                <a:avLst/>
              </a:prstGeom>
              <a:ln w="793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CCE5C8A-A44C-8845-B9A5-7BD81FF931B2}"/>
                  </a:ext>
                </a:extLst>
              </p:cNvPr>
              <p:cNvCxnSpPr>
                <a:cxnSpLocks/>
              </p:cNvCxnSpPr>
              <p:nvPr/>
            </p:nvCxnSpPr>
            <p:spPr>
              <a:xfrm flipH="1">
                <a:off x="7811046" y="4498262"/>
                <a:ext cx="957976" cy="0"/>
              </a:xfrm>
              <a:prstGeom prst="straightConnector1">
                <a:avLst/>
              </a:prstGeom>
              <a:ln w="79375">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82EE83F6-0D39-4F48-8955-D9F96B61138E}"/>
                </a:ext>
              </a:extLst>
            </p:cNvPr>
            <p:cNvSpPr txBox="1"/>
            <p:nvPr/>
          </p:nvSpPr>
          <p:spPr>
            <a:xfrm>
              <a:off x="8156313" y="3355915"/>
              <a:ext cx="291660" cy="177078"/>
            </a:xfrm>
            <a:prstGeom prst="rect">
              <a:avLst/>
            </a:prstGeom>
            <a:noFill/>
          </p:spPr>
          <p:txBody>
            <a:bodyPr wrap="none" rtlCol="0">
              <a:spAutoFit/>
            </a:bodyPr>
            <a:lstStyle/>
            <a:p>
              <a:r>
                <a:rPr lang="en-US" dirty="0"/>
                <a:t>In</a:t>
              </a:r>
            </a:p>
          </p:txBody>
        </p:sp>
      </p:grpSp>
      <p:grpSp>
        <p:nvGrpSpPr>
          <p:cNvPr id="2" name="Group 1">
            <a:extLst>
              <a:ext uri="{FF2B5EF4-FFF2-40B4-BE49-F238E27FC236}">
                <a16:creationId xmlns:a16="http://schemas.microsoft.com/office/drawing/2014/main" id="{0794D607-2528-6643-912A-1C52BDAFFC65}"/>
              </a:ext>
            </a:extLst>
          </p:cNvPr>
          <p:cNvGrpSpPr/>
          <p:nvPr/>
        </p:nvGrpSpPr>
        <p:grpSpPr>
          <a:xfrm>
            <a:off x="7873847" y="5365289"/>
            <a:ext cx="1635118" cy="472240"/>
            <a:chOff x="540431" y="4884064"/>
            <a:chExt cx="4449385" cy="1143389"/>
          </a:xfrm>
        </p:grpSpPr>
        <p:grpSp>
          <p:nvGrpSpPr>
            <p:cNvPr id="24" name="Group 23">
              <a:extLst>
                <a:ext uri="{FF2B5EF4-FFF2-40B4-BE49-F238E27FC236}">
                  <a16:creationId xmlns:a16="http://schemas.microsoft.com/office/drawing/2014/main" id="{442F3A5E-067A-2E48-A7F6-CC99CF0C3724}"/>
                </a:ext>
              </a:extLst>
            </p:cNvPr>
            <p:cNvGrpSpPr/>
            <p:nvPr/>
          </p:nvGrpSpPr>
          <p:grpSpPr>
            <a:xfrm>
              <a:off x="1530493" y="4884064"/>
              <a:ext cx="3459323" cy="1143389"/>
              <a:chOff x="3328989" y="1771051"/>
              <a:chExt cx="3647378" cy="1143389"/>
            </a:xfrm>
          </p:grpSpPr>
          <p:sp>
            <p:nvSpPr>
              <p:cNvPr id="29" name="Line 91">
                <a:extLst>
                  <a:ext uri="{FF2B5EF4-FFF2-40B4-BE49-F238E27FC236}">
                    <a16:creationId xmlns:a16="http://schemas.microsoft.com/office/drawing/2014/main" id="{6EEA6738-5484-EB4E-9944-860285628EB0}"/>
                  </a:ext>
                </a:extLst>
              </p:cNvPr>
              <p:cNvSpPr>
                <a:spLocks noChangeShapeType="1"/>
              </p:cNvSpPr>
              <p:nvPr/>
            </p:nvSpPr>
            <p:spPr bwMode="auto">
              <a:xfrm>
                <a:off x="3328989" y="1834199"/>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2">
                <a:extLst>
                  <a:ext uri="{FF2B5EF4-FFF2-40B4-BE49-F238E27FC236}">
                    <a16:creationId xmlns:a16="http://schemas.microsoft.com/office/drawing/2014/main" id="{2074EAAB-6FCF-8445-8198-4F9CAAF415DA}"/>
                  </a:ext>
                </a:extLst>
              </p:cNvPr>
              <p:cNvSpPr>
                <a:spLocks noChangeShapeType="1"/>
              </p:cNvSpPr>
              <p:nvPr/>
            </p:nvSpPr>
            <p:spPr bwMode="auto">
              <a:xfrm flipH="1">
                <a:off x="4825496" y="1816526"/>
                <a:ext cx="4253" cy="95076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dirty="0"/>
              </a:p>
            </p:txBody>
          </p:sp>
          <p:sp>
            <p:nvSpPr>
              <p:cNvPr id="31" name="Line 93">
                <a:extLst>
                  <a:ext uri="{FF2B5EF4-FFF2-40B4-BE49-F238E27FC236}">
                    <a16:creationId xmlns:a16="http://schemas.microsoft.com/office/drawing/2014/main" id="{564BCD8A-F796-1547-B6D7-BB21CFF1EAF0}"/>
                  </a:ext>
                </a:extLst>
              </p:cNvPr>
              <p:cNvSpPr>
                <a:spLocks noChangeShapeType="1"/>
              </p:cNvSpPr>
              <p:nvPr/>
            </p:nvSpPr>
            <p:spPr bwMode="auto">
              <a:xfrm>
                <a:off x="3328989" y="2751866"/>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94">
                <a:extLst>
                  <a:ext uri="{FF2B5EF4-FFF2-40B4-BE49-F238E27FC236}">
                    <a16:creationId xmlns:a16="http://schemas.microsoft.com/office/drawing/2014/main" id="{8C8C7111-5554-0344-BEE9-842AC8315AD1}"/>
                  </a:ext>
                </a:extLst>
              </p:cNvPr>
              <p:cNvSpPr>
                <a:spLocks noChangeShapeType="1"/>
              </p:cNvSpPr>
              <p:nvPr/>
            </p:nvSpPr>
            <p:spPr bwMode="auto">
              <a:xfrm>
                <a:off x="4461884"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95">
                <a:extLst>
                  <a:ext uri="{FF2B5EF4-FFF2-40B4-BE49-F238E27FC236}">
                    <a16:creationId xmlns:a16="http://schemas.microsoft.com/office/drawing/2014/main" id="{CDEC9083-5FC1-2747-BDD5-F65E6A77AE92}"/>
                  </a:ext>
                </a:extLst>
              </p:cNvPr>
              <p:cNvSpPr>
                <a:spLocks noChangeShapeType="1"/>
              </p:cNvSpPr>
              <p:nvPr/>
            </p:nvSpPr>
            <p:spPr bwMode="auto">
              <a:xfrm>
                <a:off x="4084253"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96">
                <a:extLst>
                  <a:ext uri="{FF2B5EF4-FFF2-40B4-BE49-F238E27FC236}">
                    <a16:creationId xmlns:a16="http://schemas.microsoft.com/office/drawing/2014/main" id="{2D9B8C97-0E7B-444F-9B52-5E255409BDB7}"/>
                  </a:ext>
                </a:extLst>
              </p:cNvPr>
              <p:cNvSpPr>
                <a:spLocks noChangeShapeType="1"/>
              </p:cNvSpPr>
              <p:nvPr/>
            </p:nvSpPr>
            <p:spPr bwMode="auto">
              <a:xfrm>
                <a:off x="3706621"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Oval 97">
                <a:extLst>
                  <a:ext uri="{FF2B5EF4-FFF2-40B4-BE49-F238E27FC236}">
                    <a16:creationId xmlns:a16="http://schemas.microsoft.com/office/drawing/2014/main" id="{EB766398-BAD8-864F-A17F-A19063E15D05}"/>
                  </a:ext>
                </a:extLst>
              </p:cNvPr>
              <p:cNvSpPr>
                <a:spLocks noChangeArrowheads="1"/>
              </p:cNvSpPr>
              <p:nvPr/>
            </p:nvSpPr>
            <p:spPr bwMode="auto">
              <a:xfrm>
                <a:off x="4832003" y="1771051"/>
                <a:ext cx="1328882" cy="1143389"/>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36" name="Line 98">
                <a:extLst>
                  <a:ext uri="{FF2B5EF4-FFF2-40B4-BE49-F238E27FC236}">
                    <a16:creationId xmlns:a16="http://schemas.microsoft.com/office/drawing/2014/main" id="{3A3BC130-A38A-614A-8DD9-0A41EC6F86C8}"/>
                  </a:ext>
                </a:extLst>
              </p:cNvPr>
              <p:cNvSpPr>
                <a:spLocks noChangeShapeType="1"/>
              </p:cNvSpPr>
              <p:nvPr/>
            </p:nvSpPr>
            <p:spPr bwMode="auto">
              <a:xfrm>
                <a:off x="6178518" y="2333371"/>
                <a:ext cx="797849"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41" name="Line 98">
              <a:extLst>
                <a:ext uri="{FF2B5EF4-FFF2-40B4-BE49-F238E27FC236}">
                  <a16:creationId xmlns:a16="http://schemas.microsoft.com/office/drawing/2014/main" id="{ED4AC64B-AAD9-2B41-9973-2924C052ECA5}"/>
                </a:ext>
              </a:extLst>
            </p:cNvPr>
            <p:cNvSpPr>
              <a:spLocks noChangeShapeType="1"/>
            </p:cNvSpPr>
            <p:nvPr/>
          </p:nvSpPr>
          <p:spPr bwMode="auto">
            <a:xfrm>
              <a:off x="540431" y="5455758"/>
              <a:ext cx="756713"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2" name="Line 96">
              <a:extLst>
                <a:ext uri="{FF2B5EF4-FFF2-40B4-BE49-F238E27FC236}">
                  <a16:creationId xmlns:a16="http://schemas.microsoft.com/office/drawing/2014/main" id="{765EA2D7-4C08-6F4D-9594-DF6B63E467E3}"/>
                </a:ext>
              </a:extLst>
            </p:cNvPr>
            <p:cNvSpPr>
              <a:spLocks noChangeShapeType="1"/>
            </p:cNvSpPr>
            <p:nvPr/>
          </p:nvSpPr>
          <p:spPr bwMode="auto">
            <a:xfrm>
              <a:off x="1634655" y="4947212"/>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50" name="TextBox 49">
            <a:extLst>
              <a:ext uri="{FF2B5EF4-FFF2-40B4-BE49-F238E27FC236}">
                <a16:creationId xmlns:a16="http://schemas.microsoft.com/office/drawing/2014/main" id="{F195BF36-3390-834C-B366-95207A1ABD70}"/>
              </a:ext>
            </a:extLst>
          </p:cNvPr>
          <p:cNvSpPr txBox="1"/>
          <p:nvPr/>
        </p:nvSpPr>
        <p:spPr>
          <a:xfrm>
            <a:off x="6931626" y="5771070"/>
            <a:ext cx="473206" cy="307777"/>
          </a:xfrm>
          <a:prstGeom prst="rect">
            <a:avLst/>
          </a:prstGeom>
          <a:noFill/>
        </p:spPr>
        <p:txBody>
          <a:bodyPr wrap="none" rtlCol="0">
            <a:spAutoFit/>
          </a:bodyPr>
          <a:lstStyle/>
          <a:p>
            <a:r>
              <a:rPr lang="en-US" dirty="0"/>
              <a:t>Out</a:t>
            </a:r>
          </a:p>
        </p:txBody>
      </p:sp>
      <p:sp>
        <p:nvSpPr>
          <p:cNvPr id="51" name="TextBox 50">
            <a:extLst>
              <a:ext uri="{FF2B5EF4-FFF2-40B4-BE49-F238E27FC236}">
                <a16:creationId xmlns:a16="http://schemas.microsoft.com/office/drawing/2014/main" id="{730A4EF0-4D98-2A4D-975A-85C5924F76CD}"/>
              </a:ext>
            </a:extLst>
          </p:cNvPr>
          <p:cNvSpPr txBox="1"/>
          <p:nvPr/>
        </p:nvSpPr>
        <p:spPr>
          <a:xfrm>
            <a:off x="6096000" y="5272635"/>
            <a:ext cx="562975" cy="307777"/>
          </a:xfrm>
          <a:prstGeom prst="rect">
            <a:avLst/>
          </a:prstGeom>
          <a:noFill/>
        </p:spPr>
        <p:txBody>
          <a:bodyPr wrap="none" rtlCol="0">
            <a:spAutoFit/>
          </a:bodyPr>
          <a:lstStyle/>
          <a:p>
            <a:r>
              <a:rPr lang="en-US" dirty="0"/>
              <a:t>Jobs</a:t>
            </a:r>
          </a:p>
        </p:txBody>
      </p:sp>
      <mc:AlternateContent xmlns:mc="http://schemas.openxmlformats.org/markup-compatibility/2006" xmlns:a14="http://schemas.microsoft.com/office/drawing/2010/main">
        <mc:Choice Requires="a14">
          <p:sp>
            <p:nvSpPr>
              <p:cNvPr id="52" name="Rectangle 3">
                <a:extLst>
                  <a:ext uri="{FF2B5EF4-FFF2-40B4-BE49-F238E27FC236}">
                    <a16:creationId xmlns:a16="http://schemas.microsoft.com/office/drawing/2014/main" id="{D598DFB6-BFE4-4D41-8172-0472148D63D5}"/>
                  </a:ext>
                </a:extLst>
              </p:cNvPr>
              <p:cNvSpPr txBox="1">
                <a:spLocks noChangeArrowheads="1"/>
              </p:cNvSpPr>
              <p:nvPr/>
            </p:nvSpPr>
            <p:spPr>
              <a:xfrm>
                <a:off x="2899726" y="2285447"/>
                <a:ext cx="6534667" cy="786302"/>
              </a:xfrm>
              <a:prstGeom prst="rect">
                <a:avLst/>
              </a:prstGeom>
              <a:noFill/>
              <a:ln w="57150" cap="flat" cmpd="sng" algn="ctr">
                <a:solidFill>
                  <a:schemeClr val="bg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14:m>
                  <m:oMathPara xmlns:m="http://schemas.openxmlformats.org/officeDocument/2006/math">
                    <m:oMathParaPr>
                      <m:jc m:val="centerGroup"/>
                    </m:oMathParaPr>
                    <m:oMath xmlns:m="http://schemas.openxmlformats.org/officeDocument/2006/math">
                      <m:sSub>
                        <m:sSubPr>
                          <m:ctrlPr>
                            <a:rPr lang="ar-AE" sz="320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𝑋</m:t>
                          </m:r>
                        </m:e>
                        <m:sub>
                          <m:r>
                            <a:rPr lang="en-US" sz="3200" b="0" i="1" smtClean="0">
                              <a:latin typeface="Cambria Math" panose="02040503050406030204" pitchFamily="18" charset="0"/>
                              <a:ea typeface="Cambria Math" panose="02040503050406030204" pitchFamily="18" charset="0"/>
                            </a:rPr>
                            <m:t>𝑖</m:t>
                          </m:r>
                        </m:sub>
                      </m:sSub>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𝐸</m:t>
                      </m:r>
                      <m:d>
                        <m:dPr>
                          <m:begChr m:val="["/>
                          <m:endChr m:val="]"/>
                          <m:ctrlPr>
                            <a:rPr lang="en-US" sz="3200" b="0" i="1" smtClean="0">
                              <a:latin typeface="Cambria Math" panose="02040503050406030204" pitchFamily="18" charset="0"/>
                              <a:ea typeface="Cambria Math" panose="02040503050406030204" pitchFamily="18" charset="0"/>
                            </a:rPr>
                          </m:ctrlPr>
                        </m:dPr>
                        <m:e>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𝑉</m:t>
                              </m:r>
                            </m:e>
                            <m:sub>
                              <m:r>
                                <a:rPr lang="en-US" sz="3200" b="0" i="1" smtClean="0">
                                  <a:latin typeface="Cambria Math" panose="02040503050406030204" pitchFamily="18" charset="0"/>
                                  <a:ea typeface="Cambria Math" panose="02040503050406030204" pitchFamily="18" charset="0"/>
                                </a:rPr>
                                <m:t>𝑖</m:t>
                              </m:r>
                            </m:sub>
                          </m:sSub>
                        </m:e>
                      </m:d>
                      <m:r>
                        <a:rPr lang="en-US" sz="3200" i="1">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𝑋</m:t>
                      </m:r>
                    </m:oMath>
                  </m:oMathPara>
                </a14:m>
                <a:endParaRPr lang="en-US" sz="3200" dirty="0"/>
              </a:p>
            </p:txBody>
          </p:sp>
        </mc:Choice>
        <mc:Fallback xmlns="">
          <p:sp>
            <p:nvSpPr>
              <p:cNvPr id="52" name="Rectangle 3">
                <a:extLst>
                  <a:ext uri="{FF2B5EF4-FFF2-40B4-BE49-F238E27FC236}">
                    <a16:creationId xmlns:a16="http://schemas.microsoft.com/office/drawing/2014/main" id="{D598DFB6-BFE4-4D41-8172-0472148D63D5}"/>
                  </a:ext>
                </a:extLst>
              </p:cNvPr>
              <p:cNvSpPr txBox="1">
                <a:spLocks noRot="1" noChangeAspect="1" noMove="1" noResize="1" noEditPoints="1" noAdjustHandles="1" noChangeArrowheads="1" noChangeShapeType="1" noTextEdit="1"/>
              </p:cNvSpPr>
              <p:nvPr/>
            </p:nvSpPr>
            <p:spPr>
              <a:xfrm>
                <a:off x="2899726" y="2285447"/>
                <a:ext cx="6534667" cy="786302"/>
              </a:xfrm>
              <a:prstGeom prst="rect">
                <a:avLst/>
              </a:prstGeom>
              <a:blipFill>
                <a:blip r:embed="rId3"/>
                <a:stretch>
                  <a:fillRect/>
                </a:stretch>
              </a:blipFill>
              <a:ln w="57150" cap="flat" cmpd="sng" algn="ctr">
                <a:solidFill>
                  <a:schemeClr val="bg1">
                    <a:lumMod val="65000"/>
                  </a:schemeClr>
                </a:solidFill>
                <a:prstDash val="solid"/>
                <a:round/>
                <a:headEnd type="none" w="med" len="med"/>
                <a:tailEnd type="none" w="med" len="med"/>
              </a:ln>
            </p:spPr>
            <p:txBody>
              <a:bodyPr/>
              <a:lstStyle/>
              <a:p>
                <a:r>
                  <a:rPr lang="en-US">
                    <a:noFill/>
                  </a:rPr>
                  <a:t> </a:t>
                </a:r>
              </a:p>
            </p:txBody>
          </p:sp>
        </mc:Fallback>
      </mc:AlternateContent>
      <p:sp>
        <p:nvSpPr>
          <p:cNvPr id="53" name="Rounded Rectangular Callout 52">
            <a:extLst>
              <a:ext uri="{FF2B5EF4-FFF2-40B4-BE49-F238E27FC236}">
                <a16:creationId xmlns:a16="http://schemas.microsoft.com/office/drawing/2014/main" id="{5B15F19F-A598-5040-8F89-EACCF5F8E6E3}"/>
              </a:ext>
            </a:extLst>
          </p:cNvPr>
          <p:cNvSpPr/>
          <p:nvPr/>
        </p:nvSpPr>
        <p:spPr>
          <a:xfrm>
            <a:off x="1321802" y="3723358"/>
            <a:ext cx="4389387" cy="1272564"/>
          </a:xfrm>
          <a:prstGeom prst="wedgeRoundRectCallout">
            <a:avLst>
              <a:gd name="adj1" fmla="val -61831"/>
              <a:gd name="adj2" fmla="val 26141"/>
              <a:gd name="adj3" fmla="val 16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2D55"/>
                </a:solidFill>
                <a:latin typeface="Happy Monkey" panose="02000500000000020004" pitchFamily="2" charset="0"/>
              </a:rPr>
              <a:t>Q</a:t>
            </a:r>
            <a:r>
              <a:rPr lang="en-US" sz="2400" b="1" dirty="0">
                <a:solidFill>
                  <a:srgbClr val="FF2D55"/>
                </a:solidFill>
                <a:latin typeface="Happy Monkey" panose="02000500000000020004" pitchFamily="2" charset="0"/>
              </a:rPr>
              <a:t>. Intuitively make sense?</a:t>
            </a:r>
            <a:endParaRPr lang="en-US" sz="2000" b="1" dirty="0">
              <a:solidFill>
                <a:srgbClr val="FF2D55"/>
              </a:solidFill>
              <a:latin typeface="Happy Monkey" panose="02000500000000020004" pitchFamily="2" charset="0"/>
            </a:endParaRPr>
          </a:p>
        </p:txBody>
      </p:sp>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078646EC-17BE-C54D-8643-E53280627DFC}"/>
                  </a:ext>
                </a:extLst>
              </p:cNvPr>
              <p:cNvSpPr/>
              <p:nvPr/>
            </p:nvSpPr>
            <p:spPr>
              <a:xfrm>
                <a:off x="2098183" y="4723336"/>
                <a:ext cx="3224711" cy="760144"/>
              </a:xfrm>
              <a:prstGeom prst="rect">
                <a:avLst/>
              </a:prstGeom>
            </p:spPr>
            <p:txBody>
              <a:bodyPr wrap="square">
                <a:spAutoFit/>
              </a:bodyPr>
              <a:lstStyle/>
              <a:p>
                <a14:m>
                  <m:oMath xmlns:m="http://schemas.openxmlformats.org/officeDocument/2006/math">
                    <m:sSub>
                      <m:sSubPr>
                        <m:ctrlPr>
                          <a:rPr lang="ar-AE" sz="2800" i="1" smtClean="0">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sz="2800" b="0" i="1" smtClean="0">
                            <a:solidFill>
                              <a:schemeClr val="tx1">
                                <a:lumMod val="50000"/>
                                <a:lumOff val="50000"/>
                              </a:schemeClr>
                            </a:solidFill>
                            <a:latin typeface="Cambria Math" panose="02040503050406030204" pitchFamily="18" charset="0"/>
                            <a:ea typeface="Cambria Math" panose="02040503050406030204" pitchFamily="18" charset="0"/>
                          </a:rPr>
                          <m:t>𝑋</m:t>
                        </m:r>
                      </m:e>
                      <m:sub>
                        <m:r>
                          <a:rPr lang="en-US" sz="2800" i="1">
                            <a:solidFill>
                              <a:schemeClr val="tx1">
                                <a:lumMod val="50000"/>
                                <a:lumOff val="50000"/>
                              </a:schemeClr>
                            </a:solidFill>
                            <a:latin typeface="Cambria Math" panose="02040503050406030204" pitchFamily="18" charset="0"/>
                            <a:ea typeface="Cambria Math" panose="02040503050406030204" pitchFamily="18" charset="0"/>
                          </a:rPr>
                          <m:t>𝑖</m:t>
                        </m:r>
                      </m:sub>
                    </m:sSub>
                    <m:r>
                      <a:rPr lang="en-US" sz="2800" i="1">
                        <a:solidFill>
                          <a:schemeClr val="tx1">
                            <a:lumMod val="50000"/>
                            <a:lumOff val="50000"/>
                          </a:schemeClr>
                        </a:solidFill>
                        <a:latin typeface="Cambria Math" panose="02040503050406030204" pitchFamily="18" charset="0"/>
                        <a:ea typeface="Cambria Math" panose="02040503050406030204" pitchFamily="18" charset="0"/>
                      </a:rPr>
                      <m:t>=</m:t>
                    </m:r>
                    <m:f>
                      <m:fPr>
                        <m:ctrlPr>
                          <a:rPr lang="en-US" sz="2800" i="1">
                            <a:solidFill>
                              <a:schemeClr val="tx1">
                                <a:lumMod val="50000"/>
                                <a:lumOff val="50000"/>
                              </a:schemeClr>
                            </a:solidFill>
                            <a:latin typeface="Cambria Math" panose="02040503050406030204" pitchFamily="18" charset="0"/>
                            <a:ea typeface="Cambria Math" panose="02040503050406030204" pitchFamily="18" charset="0"/>
                          </a:rPr>
                        </m:ctrlPr>
                      </m:fPr>
                      <m:num>
                        <m:sSub>
                          <m:sSubPr>
                            <m:ctrlPr>
                              <a:rPr lang="en-US" sz="2800" i="1">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sz="2800" b="0" i="1" smtClean="0">
                                <a:solidFill>
                                  <a:schemeClr val="tx1">
                                    <a:lumMod val="50000"/>
                                    <a:lumOff val="50000"/>
                                  </a:schemeClr>
                                </a:solidFill>
                                <a:latin typeface="Cambria Math" panose="02040503050406030204" pitchFamily="18" charset="0"/>
                                <a:ea typeface="Cambria Math" panose="02040503050406030204" pitchFamily="18" charset="0"/>
                              </a:rPr>
                              <m:t>𝐶</m:t>
                            </m:r>
                          </m:e>
                          <m:sub>
                            <m:r>
                              <a:rPr lang="en-US" sz="2800" i="1">
                                <a:solidFill>
                                  <a:schemeClr val="tx1">
                                    <a:lumMod val="50000"/>
                                    <a:lumOff val="50000"/>
                                  </a:schemeClr>
                                </a:solidFill>
                                <a:latin typeface="Cambria Math" panose="02040503050406030204" pitchFamily="18" charset="0"/>
                                <a:ea typeface="Cambria Math" panose="02040503050406030204" pitchFamily="18" charset="0"/>
                              </a:rPr>
                              <m:t>𝑖</m:t>
                            </m:r>
                          </m:sub>
                        </m:sSub>
                      </m:num>
                      <m:den>
                        <m:r>
                          <a:rPr lang="en-US" sz="2800" b="0" i="1" smtClean="0">
                            <a:solidFill>
                              <a:schemeClr val="tx1">
                                <a:lumMod val="50000"/>
                                <a:lumOff val="50000"/>
                              </a:schemeClr>
                            </a:solidFill>
                            <a:latin typeface="Cambria Math" panose="02040503050406030204" pitchFamily="18" charset="0"/>
                            <a:ea typeface="Cambria Math" panose="02040503050406030204" pitchFamily="18" charset="0"/>
                          </a:rPr>
                          <m:t>𝑡</m:t>
                        </m:r>
                      </m:den>
                    </m:f>
                    <m:r>
                      <a:rPr lang="en-US" sz="2800" b="0" i="1" smtClean="0">
                        <a:solidFill>
                          <a:schemeClr val="tx1">
                            <a:lumMod val="50000"/>
                            <a:lumOff val="50000"/>
                          </a:schemeClr>
                        </a:solidFill>
                        <a:latin typeface="Cambria Math" panose="02040503050406030204" pitchFamily="18" charset="0"/>
                        <a:ea typeface="Cambria Math" panose="02040503050406030204" pitchFamily="18" charset="0"/>
                      </a:rPr>
                      <m:t>=</m:t>
                    </m:r>
                  </m:oMath>
                </a14:m>
                <a:r>
                  <a:rPr lang="en-US" sz="2800" dirty="0">
                    <a:solidFill>
                      <a:schemeClr val="tx1">
                        <a:lumMod val="50000"/>
                        <a:lumOff val="50000"/>
                      </a:schemeClr>
                    </a:solidFill>
                    <a:ea typeface="Cambria Math" panose="02040503050406030204" pitchFamily="18" charset="0"/>
                  </a:rPr>
                  <a:t> </a:t>
                </a:r>
                <a14:m>
                  <m:oMath xmlns:m="http://schemas.openxmlformats.org/officeDocument/2006/math">
                    <m:f>
                      <m:fPr>
                        <m:ctrlPr>
                          <a:rPr lang="en-US" sz="2800" i="1">
                            <a:solidFill>
                              <a:schemeClr val="tx1">
                                <a:lumMod val="50000"/>
                                <a:lumOff val="50000"/>
                              </a:schemeClr>
                            </a:solidFill>
                            <a:latin typeface="Cambria Math" panose="02040503050406030204" pitchFamily="18" charset="0"/>
                            <a:ea typeface="Cambria Math" panose="02040503050406030204" pitchFamily="18" charset="0"/>
                          </a:rPr>
                        </m:ctrlPr>
                      </m:fPr>
                      <m:num>
                        <m:sSub>
                          <m:sSubPr>
                            <m:ctrlPr>
                              <a:rPr lang="en-US" sz="2800" i="1">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sz="2800" i="1">
                                <a:solidFill>
                                  <a:schemeClr val="tx1">
                                    <a:lumMod val="50000"/>
                                    <a:lumOff val="50000"/>
                                  </a:schemeClr>
                                </a:solidFill>
                                <a:latin typeface="Cambria Math" panose="02040503050406030204" pitchFamily="18" charset="0"/>
                                <a:ea typeface="Cambria Math" panose="02040503050406030204" pitchFamily="18" charset="0"/>
                              </a:rPr>
                              <m:t>𝐶</m:t>
                            </m:r>
                          </m:e>
                          <m:sub>
                            <m:r>
                              <a:rPr lang="en-US" sz="2800" i="1">
                                <a:solidFill>
                                  <a:schemeClr val="tx1">
                                    <a:lumMod val="50000"/>
                                    <a:lumOff val="50000"/>
                                  </a:schemeClr>
                                </a:solidFill>
                                <a:latin typeface="Cambria Math" panose="02040503050406030204" pitchFamily="18" charset="0"/>
                                <a:ea typeface="Cambria Math" panose="02040503050406030204" pitchFamily="18" charset="0"/>
                              </a:rPr>
                              <m:t>𝑖</m:t>
                            </m:r>
                          </m:sub>
                        </m:sSub>
                      </m:num>
                      <m:den>
                        <m:sSub>
                          <m:sSubPr>
                            <m:ctrlPr>
                              <a:rPr lang="en-US" sz="2800" i="1">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sz="2800" b="0" i="1" smtClean="0">
                                <a:solidFill>
                                  <a:schemeClr val="tx1">
                                    <a:lumMod val="50000"/>
                                    <a:lumOff val="50000"/>
                                  </a:schemeClr>
                                </a:solidFill>
                                <a:latin typeface="Cambria Math" panose="02040503050406030204" pitchFamily="18" charset="0"/>
                                <a:ea typeface="Cambria Math" panose="02040503050406030204" pitchFamily="18" charset="0"/>
                              </a:rPr>
                              <m:t>𝐶</m:t>
                            </m:r>
                          </m:e>
                          <m:sub>
                            <m:r>
                              <a:rPr lang="en-US" sz="2800" b="0" i="1" smtClean="0">
                                <a:solidFill>
                                  <a:schemeClr val="tx1">
                                    <a:lumMod val="50000"/>
                                    <a:lumOff val="50000"/>
                                  </a:schemeClr>
                                </a:solidFill>
                                <a:latin typeface="Cambria Math" panose="02040503050406030204" pitchFamily="18" charset="0"/>
                                <a:ea typeface="Cambria Math" panose="02040503050406030204" pitchFamily="18" charset="0"/>
                              </a:rPr>
                              <m:t>0</m:t>
                            </m:r>
                          </m:sub>
                        </m:sSub>
                      </m:den>
                    </m:f>
                    <m:f>
                      <m:fPr>
                        <m:ctrlPr>
                          <a:rPr lang="en-US" sz="2800" i="1">
                            <a:solidFill>
                              <a:schemeClr val="tx1">
                                <a:lumMod val="50000"/>
                                <a:lumOff val="50000"/>
                              </a:schemeClr>
                            </a:solidFill>
                            <a:latin typeface="Cambria Math" panose="02040503050406030204" pitchFamily="18" charset="0"/>
                            <a:ea typeface="Cambria Math" panose="02040503050406030204" pitchFamily="18" charset="0"/>
                          </a:rPr>
                        </m:ctrlPr>
                      </m:fPr>
                      <m:num>
                        <m:sSub>
                          <m:sSubPr>
                            <m:ctrlPr>
                              <a:rPr lang="en-US" sz="2800" i="1">
                                <a:solidFill>
                                  <a:schemeClr val="tx1">
                                    <a:lumMod val="50000"/>
                                    <a:lumOff val="50000"/>
                                  </a:schemeClr>
                                </a:solidFill>
                                <a:latin typeface="Cambria Math" panose="02040503050406030204" pitchFamily="18" charset="0"/>
                                <a:ea typeface="Cambria Math" panose="02040503050406030204" pitchFamily="18" charset="0"/>
                              </a:rPr>
                            </m:ctrlPr>
                          </m:sSubPr>
                          <m:e>
                            <m:r>
                              <a:rPr lang="en-US" sz="2800" i="1">
                                <a:solidFill>
                                  <a:schemeClr val="tx1">
                                    <a:lumMod val="50000"/>
                                    <a:lumOff val="50000"/>
                                  </a:schemeClr>
                                </a:solidFill>
                                <a:latin typeface="Cambria Math" panose="02040503050406030204" pitchFamily="18" charset="0"/>
                                <a:ea typeface="Cambria Math" panose="02040503050406030204" pitchFamily="18" charset="0"/>
                              </a:rPr>
                              <m:t>𝐶</m:t>
                            </m:r>
                          </m:e>
                          <m:sub>
                            <m:r>
                              <a:rPr lang="en-US" sz="2800" b="0" i="1" smtClean="0">
                                <a:solidFill>
                                  <a:schemeClr val="tx1">
                                    <a:lumMod val="50000"/>
                                    <a:lumOff val="50000"/>
                                  </a:schemeClr>
                                </a:solidFill>
                                <a:latin typeface="Cambria Math" panose="02040503050406030204" pitchFamily="18" charset="0"/>
                                <a:ea typeface="Cambria Math" panose="02040503050406030204" pitchFamily="18" charset="0"/>
                              </a:rPr>
                              <m:t>0</m:t>
                            </m:r>
                          </m:sub>
                        </m:sSub>
                      </m:num>
                      <m:den>
                        <m:r>
                          <a:rPr lang="en-US" sz="2800" b="0" i="1" smtClean="0">
                            <a:solidFill>
                              <a:schemeClr val="tx1">
                                <a:lumMod val="50000"/>
                                <a:lumOff val="50000"/>
                              </a:schemeClr>
                            </a:solidFill>
                            <a:latin typeface="Cambria Math" panose="02040503050406030204" pitchFamily="18" charset="0"/>
                            <a:ea typeface="Cambria Math" panose="02040503050406030204" pitchFamily="18" charset="0"/>
                          </a:rPr>
                          <m:t>𝑡</m:t>
                        </m:r>
                      </m:den>
                    </m:f>
                  </m:oMath>
                </a14:m>
                <a:endParaRPr lang="en-US" sz="2800" dirty="0">
                  <a:solidFill>
                    <a:schemeClr val="tx1">
                      <a:lumMod val="50000"/>
                      <a:lumOff val="50000"/>
                    </a:schemeClr>
                  </a:solidFill>
                </a:endParaRPr>
              </a:p>
            </p:txBody>
          </p:sp>
        </mc:Choice>
        <mc:Fallback xmlns="">
          <p:sp>
            <p:nvSpPr>
              <p:cNvPr id="54" name="Rectangle 53">
                <a:extLst>
                  <a:ext uri="{FF2B5EF4-FFF2-40B4-BE49-F238E27FC236}">
                    <a16:creationId xmlns:a16="http://schemas.microsoft.com/office/drawing/2014/main" id="{078646EC-17BE-C54D-8643-E53280627DFC}"/>
                  </a:ext>
                </a:extLst>
              </p:cNvPr>
              <p:cNvSpPr>
                <a:spLocks noRot="1" noChangeAspect="1" noMove="1" noResize="1" noEditPoints="1" noAdjustHandles="1" noChangeArrowheads="1" noChangeShapeType="1" noTextEdit="1"/>
              </p:cNvSpPr>
              <p:nvPr/>
            </p:nvSpPr>
            <p:spPr>
              <a:xfrm>
                <a:off x="2098183" y="4723336"/>
                <a:ext cx="3224711" cy="760144"/>
              </a:xfrm>
              <a:prstGeom prst="rect">
                <a:avLst/>
              </a:prstGeom>
              <a:blipFill>
                <a:blip r:embed="rId4"/>
                <a:stretch>
                  <a:fillRect l="-784"/>
                </a:stretch>
              </a:blipFill>
            </p:spPr>
            <p:txBody>
              <a:bodyPr/>
              <a:lstStyle/>
              <a:p>
                <a:r>
                  <a:rPr lang="en-US">
                    <a:noFill/>
                  </a:rPr>
                  <a:t> </a:t>
                </a:r>
              </a:p>
            </p:txBody>
          </p:sp>
        </mc:Fallback>
      </mc:AlternateContent>
    </p:spTree>
    <p:extLst>
      <p:ext uri="{BB962C8B-B14F-4D97-AF65-F5344CB8AC3E}">
        <p14:creationId xmlns:p14="http://schemas.microsoft.com/office/powerpoint/2010/main" val="2453079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9D9CF82-B988-B747-9912-8E2E4A4968F9}"/>
              </a:ext>
            </a:extLst>
          </p:cNvPr>
          <p:cNvSpPr>
            <a:spLocks noGrp="1"/>
          </p:cNvSpPr>
          <p:nvPr>
            <p:ph type="sldNum" idx="12"/>
          </p:nvPr>
        </p:nvSpPr>
        <p:spPr/>
        <p:txBody>
          <a:bodyPr/>
          <a:lstStyle/>
          <a:p>
            <a:fld id="{00000000-1234-1234-1234-123412341234}" type="slidenum">
              <a:rPr lang="en" smtClean="0"/>
              <a:pPr/>
              <a:t>26</a:t>
            </a:fld>
            <a:endParaRPr lang="en"/>
          </a:p>
        </p:txBody>
      </p:sp>
      <p:sp>
        <p:nvSpPr>
          <p:cNvPr id="3" name="Rectangle 2">
            <a:extLst>
              <a:ext uri="{FF2B5EF4-FFF2-40B4-BE49-F238E27FC236}">
                <a16:creationId xmlns:a16="http://schemas.microsoft.com/office/drawing/2014/main" id="{1C931E80-B3F7-4B42-A679-6396609BCCA0}"/>
              </a:ext>
            </a:extLst>
          </p:cNvPr>
          <p:cNvSpPr txBox="1">
            <a:spLocks noGrp="1" noChangeArrowheads="1"/>
          </p:cNvSpPr>
          <p:nvPr>
            <p:ph type="title"/>
          </p:nvPr>
        </p:nvSpPr>
        <p:spPr>
          <a:xfrm>
            <a:off x="1463063" y="70977"/>
            <a:ext cx="8616800" cy="1143000"/>
          </a:xfrm>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Bottleneck Law</a:t>
            </a:r>
          </a:p>
        </p:txBody>
      </p:sp>
      <p:sp>
        <p:nvSpPr>
          <p:cNvPr id="5" name="Rectangle 3">
            <a:extLst>
              <a:ext uri="{FF2B5EF4-FFF2-40B4-BE49-F238E27FC236}">
                <a16:creationId xmlns:a16="http://schemas.microsoft.com/office/drawing/2014/main" id="{E2EFBBC0-FF09-EA48-BE33-1554B4EA2BBB}"/>
              </a:ext>
            </a:extLst>
          </p:cNvPr>
          <p:cNvSpPr txBox="1">
            <a:spLocks noChangeArrowheads="1"/>
          </p:cNvSpPr>
          <p:nvPr/>
        </p:nvSpPr>
        <p:spPr>
          <a:xfrm>
            <a:off x="1463062" y="1627777"/>
            <a:ext cx="9547837" cy="4736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a:buFont typeface="Lato" panose="020F0502020204030203" pitchFamily="34" charset="77"/>
              <a:buChar char="▷"/>
            </a:pPr>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buFont typeface="Lato" panose="020F0502020204030203" pitchFamily="34" charset="77"/>
              <a:buChar char="▷"/>
            </a:pPr>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buFont typeface="Courier New" panose="02070309020205020404" pitchFamily="49" charset="0"/>
              <a:buChar char="o"/>
            </a:pPr>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marL="495300" lvl="1" indent="0">
              <a:buNone/>
            </a:pPr>
            <a:r>
              <a:rPr lang="en-US" altLang="zh-CN" sz="18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D</a:t>
            </a:r>
            <a:r>
              <a:rPr lang="en-US" altLang="zh-CN" sz="1800" i="1" baseline="-250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i</a:t>
            </a:r>
            <a:r>
              <a:rPr lang="en-US" altLang="zh-CN" sz="18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=V</a:t>
            </a:r>
            <a:r>
              <a:rPr lang="en-US" altLang="zh-CN" sz="1800" i="1" baseline="-250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i</a:t>
            </a:r>
            <a:r>
              <a:rPr lang="en-US" altLang="zh-CN" sz="18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S</a:t>
            </a:r>
            <a:r>
              <a:rPr lang="en-US" altLang="zh-CN" sz="1800" i="1" baseline="-250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i</a:t>
            </a:r>
            <a:r>
              <a:rPr lang="en-US" altLang="zh-CN" sz="1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is the total service demand on the device for all visits of a job.</a:t>
            </a:r>
          </a:p>
          <a:p>
            <a:pPr>
              <a:buFont typeface="Courier New" panose="02070309020205020404" pitchFamily="49" charset="0"/>
              <a:buChar char="o"/>
            </a:pPr>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buFont typeface="Courier New" panose="02070309020205020404" pitchFamily="49" charset="0"/>
              <a:buChar char="o"/>
            </a:pP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Proof: by combining the forced flow law and the utilization law, we get:</a:t>
            </a:r>
            <a:b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br>
            <a:b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br>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buFont typeface="Courier New" panose="02070309020205020404" pitchFamily="49" charset="0"/>
              <a:buChar char="o"/>
            </a:pP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The device with the highest </a:t>
            </a:r>
            <a:r>
              <a:rPr lang="en-US" altLang="zh-CN" sz="24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D</a:t>
            </a:r>
            <a:r>
              <a:rPr lang="en-US" altLang="zh-CN" sz="2400" i="1" baseline="-250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i</a:t>
            </a: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has the highest utilization and is the </a:t>
            </a:r>
            <a:r>
              <a:rPr lang="en-US" altLang="zh-CN" sz="2400" b="1" dirty="0">
                <a:solidFill>
                  <a:schemeClr val="accent2"/>
                </a:solidFill>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bottleneck device</a:t>
            </a: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a:t>
            </a:r>
          </a:p>
        </p:txBody>
      </p:sp>
      <mc:AlternateContent xmlns:mc="http://schemas.openxmlformats.org/markup-compatibility/2006" xmlns:a14="http://schemas.microsoft.com/office/drawing/2010/main">
        <mc:Choice Requires="a14">
          <p:sp>
            <p:nvSpPr>
              <p:cNvPr id="8" name="Rectangle 3">
                <a:extLst>
                  <a:ext uri="{FF2B5EF4-FFF2-40B4-BE49-F238E27FC236}">
                    <a16:creationId xmlns:a16="http://schemas.microsoft.com/office/drawing/2014/main" id="{3096F030-151B-D649-B76C-3014D82EF761}"/>
                  </a:ext>
                </a:extLst>
              </p:cNvPr>
              <p:cNvSpPr txBox="1">
                <a:spLocks noChangeArrowheads="1"/>
              </p:cNvSpPr>
              <p:nvPr/>
            </p:nvSpPr>
            <p:spPr>
              <a:xfrm>
                <a:off x="3139463" y="1462127"/>
                <a:ext cx="6534667" cy="786302"/>
              </a:xfrm>
              <a:prstGeom prst="rect">
                <a:avLst/>
              </a:prstGeom>
              <a:noFill/>
              <a:ln w="57150"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14:m>
                  <m:oMathPara xmlns:m="http://schemas.openxmlformats.org/officeDocument/2006/math">
                    <m:oMathParaPr>
                      <m:jc m:val="centerGroup"/>
                    </m:oMathParaPr>
                    <m:oMath xmlns:m="http://schemas.openxmlformats.org/officeDocument/2006/math">
                      <m:sSub>
                        <m:sSubPr>
                          <m:ctrlPr>
                            <a:rPr lang="ar-AE" sz="320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𝜌</m:t>
                          </m:r>
                        </m:e>
                        <m:sub>
                          <m:r>
                            <a:rPr lang="en-US" sz="3200" b="0" i="1" smtClean="0">
                              <a:latin typeface="Cambria Math" panose="02040503050406030204" pitchFamily="18" charset="0"/>
                              <a:ea typeface="Cambria Math" panose="02040503050406030204" pitchFamily="18" charset="0"/>
                            </a:rPr>
                            <m:t>𝑖</m:t>
                          </m:r>
                        </m:sub>
                      </m:sSub>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𝑋</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𝐸</m:t>
                      </m:r>
                      <m:d>
                        <m:dPr>
                          <m:begChr m:val="["/>
                          <m:endChr m:val="]"/>
                          <m:ctrlPr>
                            <a:rPr lang="en-US" sz="3200" i="1">
                              <a:latin typeface="Cambria Math" panose="02040503050406030204" pitchFamily="18" charset="0"/>
                              <a:ea typeface="Cambria Math" panose="02040503050406030204" pitchFamily="18" charset="0"/>
                            </a:rPr>
                          </m:ctrlPr>
                        </m:dPr>
                        <m:e>
                          <m:sSub>
                            <m:sSubPr>
                              <m:ctrlPr>
                                <a:rPr lang="en-US" sz="3200" i="1">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𝐷</m:t>
                              </m:r>
                            </m:e>
                            <m:sub>
                              <m:r>
                                <a:rPr lang="en-US" sz="3200" b="0" i="1" smtClean="0">
                                  <a:latin typeface="Cambria Math" panose="02040503050406030204" pitchFamily="18" charset="0"/>
                                  <a:ea typeface="Cambria Math" panose="02040503050406030204" pitchFamily="18" charset="0"/>
                                </a:rPr>
                                <m:t>𝑖</m:t>
                              </m:r>
                            </m:sub>
                          </m:sSub>
                        </m:e>
                      </m:d>
                    </m:oMath>
                  </m:oMathPara>
                </a14:m>
                <a:endParaRPr lang="en-US" sz="3200" dirty="0"/>
              </a:p>
            </p:txBody>
          </p:sp>
        </mc:Choice>
        <mc:Fallback xmlns="">
          <p:sp>
            <p:nvSpPr>
              <p:cNvPr id="8" name="Rectangle 3">
                <a:extLst>
                  <a:ext uri="{FF2B5EF4-FFF2-40B4-BE49-F238E27FC236}">
                    <a16:creationId xmlns:a16="http://schemas.microsoft.com/office/drawing/2014/main" id="{3096F030-151B-D649-B76C-3014D82EF761}"/>
                  </a:ext>
                </a:extLst>
              </p:cNvPr>
              <p:cNvSpPr txBox="1">
                <a:spLocks noRot="1" noChangeAspect="1" noMove="1" noResize="1" noEditPoints="1" noAdjustHandles="1" noChangeArrowheads="1" noChangeShapeType="1" noTextEdit="1"/>
              </p:cNvSpPr>
              <p:nvPr/>
            </p:nvSpPr>
            <p:spPr>
              <a:xfrm>
                <a:off x="3139463" y="1462127"/>
                <a:ext cx="6534667" cy="786302"/>
              </a:xfrm>
              <a:prstGeom prst="rect">
                <a:avLst/>
              </a:prstGeom>
              <a:blipFill>
                <a:blip r:embed="rId2"/>
                <a:stretch>
                  <a:fillRect/>
                </a:stretch>
              </a:blipFill>
              <a:ln w="57150" cap="flat" cmpd="sng" algn="ctr">
                <a:solidFill>
                  <a:schemeClr val="accent1">
                    <a:lumMod val="60000"/>
                    <a:lumOff val="40000"/>
                  </a:schemeClr>
                </a:solidFill>
                <a:prstDash val="solid"/>
                <a:round/>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3">
                <a:extLst>
                  <a:ext uri="{FF2B5EF4-FFF2-40B4-BE49-F238E27FC236}">
                    <a16:creationId xmlns:a16="http://schemas.microsoft.com/office/drawing/2014/main" id="{3EAA0F7C-AA0B-2844-8F31-33A048173936}"/>
                  </a:ext>
                </a:extLst>
              </p:cNvPr>
              <p:cNvSpPr txBox="1">
                <a:spLocks noChangeArrowheads="1"/>
              </p:cNvSpPr>
              <p:nvPr/>
            </p:nvSpPr>
            <p:spPr>
              <a:xfrm>
                <a:off x="2969646" y="4345027"/>
                <a:ext cx="7203054" cy="786302"/>
              </a:xfrm>
              <a:prstGeom prst="rect">
                <a:avLst/>
              </a:prstGeom>
              <a:no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14:m>
                  <m:oMath xmlns:m="http://schemas.openxmlformats.org/officeDocument/2006/math">
                    <m:sSub>
                      <m:sSubPr>
                        <m:ctrlPr>
                          <a:rPr lang="ar-AE"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𝜌</m:t>
                        </m:r>
                      </m:e>
                      <m:sub>
                        <m:r>
                          <a:rPr lang="en-US" sz="2400" b="0" i="1" smtClean="0">
                            <a:latin typeface="Cambria Math" panose="02040503050406030204" pitchFamily="18" charset="0"/>
                            <a:ea typeface="Cambria Math" panose="02040503050406030204" pitchFamily="18" charset="0"/>
                          </a:rPr>
                          <m:t>𝑖</m:t>
                        </m:r>
                      </m:sub>
                    </m:sSub>
                    <m:r>
                      <a:rPr lang="en-US" sz="2400" b="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𝑋</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𝐸</m:t>
                    </m:r>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m:t>
                            </m:r>
                          </m:e>
                          <m:sub>
                            <m:r>
                              <a:rPr lang="en-US" sz="2400" i="1">
                                <a:latin typeface="Cambria Math" panose="02040503050406030204" pitchFamily="18" charset="0"/>
                                <a:ea typeface="Cambria Math" panose="02040503050406030204" pitchFamily="18" charset="0"/>
                              </a:rPr>
                              <m:t>𝑖</m:t>
                            </m:r>
                          </m:sub>
                        </m:sSub>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𝑋</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𝐸</m:t>
                    </m:r>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𝑉</m:t>
                            </m:r>
                          </m:e>
                          <m:sub>
                            <m:r>
                              <a:rPr lang="en-US" sz="2400" i="1">
                                <a:latin typeface="Cambria Math" panose="02040503050406030204" pitchFamily="18" charset="0"/>
                                <a:ea typeface="Cambria Math" panose="02040503050406030204" pitchFamily="18" charset="0"/>
                              </a:rPr>
                              <m:t>𝑖</m:t>
                            </m:r>
                          </m:sub>
                        </m:sSub>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𝐸</m:t>
                    </m:r>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𝑆</m:t>
                            </m:r>
                          </m:e>
                          <m:sub>
                            <m:r>
                              <a:rPr lang="en-US" sz="2400" b="0" i="1" smtClean="0">
                                <a:latin typeface="Cambria Math" panose="02040503050406030204" pitchFamily="18" charset="0"/>
                                <a:ea typeface="Cambria Math" panose="02040503050406030204" pitchFamily="18" charset="0"/>
                              </a:rPr>
                              <m:t>𝑖</m:t>
                            </m:r>
                          </m:sub>
                        </m:sSub>
                      </m:e>
                    </m:d>
                    <m:r>
                      <a:rPr lang="en-US" sz="2400" b="0" i="1" smtClean="0">
                        <a:latin typeface="Cambria Math" panose="02040503050406030204" pitchFamily="18" charset="0"/>
                        <a:ea typeface="Cambria Math" panose="02040503050406030204" pitchFamily="18" charset="0"/>
                      </a:rPr>
                      <m:t>=</m:t>
                    </m:r>
                  </m:oMath>
                </a14:m>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𝑋</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𝐸</m:t>
                    </m:r>
                    <m:d>
                      <m:dPr>
                        <m:begChr m:val="["/>
                        <m:endChr m:val="]"/>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𝐷</m:t>
                            </m:r>
                          </m:e>
                          <m:sub>
                            <m:r>
                              <a:rPr lang="en-US" sz="2400" i="1">
                                <a:latin typeface="Cambria Math" panose="02040503050406030204" pitchFamily="18" charset="0"/>
                                <a:ea typeface="Cambria Math" panose="02040503050406030204" pitchFamily="18" charset="0"/>
                              </a:rPr>
                              <m:t>𝑖</m:t>
                            </m:r>
                          </m:sub>
                        </m:sSub>
                      </m:e>
                    </m:d>
                  </m:oMath>
                </a14:m>
                <a:endParaRPr lang="en-US" sz="2400" dirty="0"/>
              </a:p>
            </p:txBody>
          </p:sp>
        </mc:Choice>
        <mc:Fallback xmlns="">
          <p:sp>
            <p:nvSpPr>
              <p:cNvPr id="9" name="Rectangle 3">
                <a:extLst>
                  <a:ext uri="{FF2B5EF4-FFF2-40B4-BE49-F238E27FC236}">
                    <a16:creationId xmlns:a16="http://schemas.microsoft.com/office/drawing/2014/main" id="{3EAA0F7C-AA0B-2844-8F31-33A048173936}"/>
                  </a:ext>
                </a:extLst>
              </p:cNvPr>
              <p:cNvSpPr txBox="1">
                <a:spLocks noRot="1" noChangeAspect="1" noMove="1" noResize="1" noEditPoints="1" noAdjustHandles="1" noChangeArrowheads="1" noChangeShapeType="1" noTextEdit="1"/>
              </p:cNvSpPr>
              <p:nvPr/>
            </p:nvSpPr>
            <p:spPr>
              <a:xfrm>
                <a:off x="2969646" y="4345027"/>
                <a:ext cx="7203054" cy="786302"/>
              </a:xfrm>
              <a:prstGeom prst="rect">
                <a:avLst/>
              </a:prstGeom>
              <a:blipFill>
                <a:blip r:embed="rId3"/>
                <a:stretch>
                  <a:fillRect l="-352"/>
                </a:stretch>
              </a:blipFill>
              <a:ln w="57150" cap="flat" cmpd="sng" algn="ctr">
                <a:noFill/>
                <a:prstDash val="solid"/>
                <a:round/>
                <a:headEnd type="none" w="med" len="med"/>
                <a:tailEnd type="none" w="med" len="med"/>
              </a:ln>
            </p:spPr>
            <p:txBody>
              <a:bodyPr/>
              <a:lstStyle/>
              <a:p>
                <a:r>
                  <a:rPr lang="en-US">
                    <a:noFill/>
                  </a:rPr>
                  <a:t> </a:t>
                </a:r>
              </a:p>
            </p:txBody>
          </p:sp>
        </mc:Fallback>
      </mc:AlternateContent>
    </p:spTree>
    <p:extLst>
      <p:ext uri="{BB962C8B-B14F-4D97-AF65-F5344CB8AC3E}">
        <p14:creationId xmlns:p14="http://schemas.microsoft.com/office/powerpoint/2010/main" val="4061176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7CE7E-203E-AC47-9D7E-93B1A7BBFF8C}"/>
              </a:ext>
            </a:extLst>
          </p:cNvPr>
          <p:cNvSpPr>
            <a:spLocks noGrp="1"/>
          </p:cNvSpPr>
          <p:nvPr>
            <p:ph type="title"/>
          </p:nvPr>
        </p:nvSpPr>
        <p:spPr/>
        <p:txBody>
          <a:bodyPr/>
          <a:lstStyle/>
          <a:p>
            <a:r>
              <a:rPr lang="en-US" dirty="0"/>
              <a:t>Bottleneck analysis</a:t>
            </a:r>
          </a:p>
        </p:txBody>
      </p:sp>
      <p:sp>
        <p:nvSpPr>
          <p:cNvPr id="3" name="Text Placeholder 2">
            <a:extLst>
              <a:ext uri="{FF2B5EF4-FFF2-40B4-BE49-F238E27FC236}">
                <a16:creationId xmlns:a16="http://schemas.microsoft.com/office/drawing/2014/main" id="{286721C4-AA81-6C4C-AB80-6AD952FBBAFA}"/>
              </a:ext>
            </a:extLst>
          </p:cNvPr>
          <p:cNvSpPr>
            <a:spLocks noGrp="1"/>
          </p:cNvSpPr>
          <p:nvPr>
            <p:ph type="body" idx="1"/>
          </p:nvPr>
        </p:nvSpPr>
        <p:spPr/>
        <p:txBody>
          <a:bodyPr/>
          <a:lstStyle/>
          <a:p>
            <a:pPr>
              <a:buFont typeface="Courier New" panose="02070309020205020404" pitchFamily="49" charset="0"/>
              <a:buChar char="o"/>
            </a:pPr>
            <a:r>
              <a:rPr lang="en-US" altLang="zh-CN" sz="32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Improving the bottleneck device will provide the highest payoff in terms of system throughput. </a:t>
            </a:r>
          </a:p>
          <a:p>
            <a:pPr>
              <a:buFont typeface="Courier New" panose="02070309020205020404" pitchFamily="49" charset="0"/>
              <a:buChar char="o"/>
            </a:pPr>
            <a:r>
              <a:rPr lang="en-US" altLang="zh-CN" sz="32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Improving other devices will have little effect on the system performance. </a:t>
            </a:r>
          </a:p>
          <a:p>
            <a:pPr>
              <a:buFont typeface="Courier New" panose="02070309020205020404" pitchFamily="49" charset="0"/>
              <a:buChar char="o"/>
            </a:pPr>
            <a:r>
              <a:rPr lang="en-US" altLang="zh-CN" sz="32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Identifying the bottleneck device should be the first step in any performance improvement project. </a:t>
            </a:r>
          </a:p>
          <a:p>
            <a:endParaRPr lang="en-US" dirty="0"/>
          </a:p>
        </p:txBody>
      </p:sp>
      <p:sp>
        <p:nvSpPr>
          <p:cNvPr id="4" name="Slide Number Placeholder 3">
            <a:extLst>
              <a:ext uri="{FF2B5EF4-FFF2-40B4-BE49-F238E27FC236}">
                <a16:creationId xmlns:a16="http://schemas.microsoft.com/office/drawing/2014/main" id="{D12D353E-FD36-2B48-ACE6-CF66B5C8593A}"/>
              </a:ext>
            </a:extLst>
          </p:cNvPr>
          <p:cNvSpPr>
            <a:spLocks noGrp="1"/>
          </p:cNvSpPr>
          <p:nvPr>
            <p:ph type="sldNum" idx="12"/>
          </p:nvPr>
        </p:nvSpPr>
        <p:spPr/>
        <p:txBody>
          <a:bodyPr/>
          <a:lstStyle/>
          <a:p>
            <a:fld id="{00000000-1234-1234-1234-123412341234}" type="slidenum">
              <a:rPr lang="en" smtClean="0"/>
              <a:pPr/>
              <a:t>27</a:t>
            </a:fld>
            <a:endParaRPr lang="en"/>
          </a:p>
        </p:txBody>
      </p:sp>
    </p:spTree>
    <p:extLst>
      <p:ext uri="{BB962C8B-B14F-4D97-AF65-F5344CB8AC3E}">
        <p14:creationId xmlns:p14="http://schemas.microsoft.com/office/powerpoint/2010/main" val="3117060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8B30C-413A-594E-BD15-E4F2ADCA38EC}"/>
              </a:ext>
            </a:extLst>
          </p:cNvPr>
          <p:cNvSpPr>
            <a:spLocks noGrp="1"/>
          </p:cNvSpPr>
          <p:nvPr>
            <p:ph type="title"/>
          </p:nvPr>
        </p:nvSpPr>
        <p:spPr/>
        <p:txBody>
          <a:bodyPr/>
          <a:lstStyle/>
          <a:p>
            <a:r>
              <a:rPr lang="en-US" dirty="0"/>
              <a:t>In-class exercise</a:t>
            </a:r>
          </a:p>
        </p:txBody>
      </p:sp>
      <p:sp>
        <p:nvSpPr>
          <p:cNvPr id="3" name="Text Placeholder 2">
            <a:extLst>
              <a:ext uri="{FF2B5EF4-FFF2-40B4-BE49-F238E27FC236}">
                <a16:creationId xmlns:a16="http://schemas.microsoft.com/office/drawing/2014/main" id="{35A3156C-EF8B-3A43-8E4A-4E51E12D902C}"/>
              </a:ext>
            </a:extLst>
          </p:cNvPr>
          <p:cNvSpPr>
            <a:spLocks noGrp="1"/>
          </p:cNvSpPr>
          <p:nvPr>
            <p:ph type="body" idx="1"/>
          </p:nvPr>
        </p:nvSpPr>
        <p:spPr>
          <a:xfrm>
            <a:off x="1191599" y="1627777"/>
            <a:ext cx="9808488" cy="4736400"/>
          </a:xfrm>
        </p:spPr>
        <p:txBody>
          <a:bodyPr/>
          <a:lstStyle/>
          <a:p>
            <a:pPr marL="38100" indent="0">
              <a:buNone/>
            </a:pPr>
            <a:r>
              <a:rPr lang="en-US" sz="2000" dirty="0"/>
              <a:t>An interactive system with following characteristics</a:t>
            </a:r>
          </a:p>
          <a:p>
            <a:pPr>
              <a:buFont typeface="Courier New" panose="02070309020205020404" pitchFamily="49" charset="0"/>
              <a:buChar char="o"/>
            </a:pPr>
            <a:r>
              <a:rPr lang="en-US" sz="2000" dirty="0"/>
              <a:t>25 terminals (N=25)</a:t>
            </a:r>
          </a:p>
          <a:p>
            <a:pPr>
              <a:buFont typeface="Courier New" panose="02070309020205020404" pitchFamily="49" charset="0"/>
              <a:buChar char="o"/>
            </a:pPr>
            <a:r>
              <a:rPr lang="en-US" sz="2000" dirty="0"/>
              <a:t>18 seconds average think time </a:t>
            </a:r>
          </a:p>
          <a:p>
            <a:pPr>
              <a:buFont typeface="Courier New" panose="02070309020205020404" pitchFamily="49" charset="0"/>
              <a:buChar char="o"/>
            </a:pPr>
            <a:r>
              <a:rPr lang="en-US" sz="2000" dirty="0"/>
              <a:t>20 visits to a specific SSD per interaction on average</a:t>
            </a:r>
          </a:p>
          <a:p>
            <a:pPr>
              <a:buFont typeface="Courier New" panose="02070309020205020404" pitchFamily="49" charset="0"/>
              <a:buChar char="o"/>
            </a:pPr>
            <a:r>
              <a:rPr lang="en-US" sz="2000" dirty="0"/>
              <a:t>30 % utilization of that SSD</a:t>
            </a:r>
          </a:p>
          <a:p>
            <a:pPr>
              <a:buFont typeface="Courier New" panose="02070309020205020404" pitchFamily="49" charset="0"/>
              <a:buChar char="o"/>
            </a:pPr>
            <a:r>
              <a:rPr lang="en-US" sz="2000" dirty="0"/>
              <a:t>0.025 seconds average service time per visit to that disk</a:t>
            </a:r>
          </a:p>
          <a:p>
            <a:pPr marL="38100" indent="0">
              <a:buNone/>
            </a:pPr>
            <a:r>
              <a:rPr lang="en-US" sz="2000" dirty="0"/>
              <a:t>Question: what is the mean response time</a:t>
            </a:r>
          </a:p>
        </p:txBody>
      </p:sp>
      <p:sp>
        <p:nvSpPr>
          <p:cNvPr id="4" name="Slide Number Placeholder 3">
            <a:extLst>
              <a:ext uri="{FF2B5EF4-FFF2-40B4-BE49-F238E27FC236}">
                <a16:creationId xmlns:a16="http://schemas.microsoft.com/office/drawing/2014/main" id="{892F3FA2-F91D-B64C-8D67-F422589555AE}"/>
              </a:ext>
            </a:extLst>
          </p:cNvPr>
          <p:cNvSpPr>
            <a:spLocks noGrp="1"/>
          </p:cNvSpPr>
          <p:nvPr>
            <p:ph type="sldNum" idx="12"/>
          </p:nvPr>
        </p:nvSpPr>
        <p:spPr/>
        <p:txBody>
          <a:bodyPr/>
          <a:lstStyle/>
          <a:p>
            <a:fld id="{00000000-1234-1234-1234-123412341234}" type="slidenum">
              <a:rPr lang="en" smtClean="0"/>
              <a:pPr/>
              <a:t>28</a:t>
            </a:fld>
            <a:endParaRPr lang="en"/>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30F62659-DD9F-454B-B12D-B0B6A3E12760}"/>
                  </a:ext>
                </a:extLst>
              </p:cNvPr>
              <p:cNvSpPr txBox="1">
                <a:spLocks noChangeArrowheads="1"/>
              </p:cNvSpPr>
              <p:nvPr/>
            </p:nvSpPr>
            <p:spPr>
              <a:xfrm>
                <a:off x="1688787" y="4636072"/>
                <a:ext cx="8814107" cy="786302"/>
              </a:xfrm>
              <a:prstGeom prst="rect">
                <a:avLst/>
              </a:prstGeom>
              <a:no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14:m>
                  <m:oMathPara xmlns:m="http://schemas.openxmlformats.org/officeDocument/2006/math">
                    <m:oMathParaPr>
                      <m:jc m:val="centerGroup"/>
                    </m:oMathParaPr>
                    <m:oMath xmlns:m="http://schemas.openxmlformats.org/officeDocument/2006/math">
                      <m:sSub>
                        <m:sSubPr>
                          <m:ctrlPr>
                            <a:rPr lang="ar-AE"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𝑅</m:t>
                          </m:r>
                          <m:r>
                            <a:rPr lang="en-US" sz="2400" b="0" i="1" smtClean="0">
                              <a:latin typeface="Cambria Math" panose="02040503050406030204" pitchFamily="18" charset="0"/>
                              <a:ea typeface="Cambria Math" panose="02040503050406030204" pitchFamily="18" charset="0"/>
                            </a:rPr>
                            <m:t>]</m:t>
                          </m:r>
                        </m:e>
                        <m:sub/>
                      </m:sSub>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𝑁</m:t>
                          </m:r>
                        </m:num>
                        <m:den>
                          <m:r>
                            <a:rPr lang="en-US" sz="2400" b="0" i="1" smtClean="0">
                              <a:latin typeface="Cambria Math" panose="02040503050406030204" pitchFamily="18" charset="0"/>
                              <a:ea typeface="Cambria Math" panose="02040503050406030204" pitchFamily="18" charset="0"/>
                            </a:rPr>
                            <m:t>𝑋</m:t>
                          </m:r>
                        </m:den>
                      </m:f>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𝐸</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𝑍</m:t>
                          </m:r>
                        </m:e>
                      </m:d>
                    </m:oMath>
                  </m:oMathPara>
                </a14:m>
                <a:endParaRPr lang="en-US" sz="3200" b="0" dirty="0">
                  <a:ea typeface="Cambria Math" panose="02040503050406030204" pitchFamily="18" charset="0"/>
                </a:endParaRPr>
              </a:p>
            </p:txBody>
          </p:sp>
        </mc:Choice>
        <mc:Fallback xmlns="">
          <p:sp>
            <p:nvSpPr>
              <p:cNvPr id="6" name="Rectangle 3">
                <a:extLst>
                  <a:ext uri="{FF2B5EF4-FFF2-40B4-BE49-F238E27FC236}">
                    <a16:creationId xmlns:a16="http://schemas.microsoft.com/office/drawing/2014/main" id="{30F62659-DD9F-454B-B12D-B0B6A3E12760}"/>
                  </a:ext>
                </a:extLst>
              </p:cNvPr>
              <p:cNvSpPr txBox="1">
                <a:spLocks noRot="1" noChangeAspect="1" noMove="1" noResize="1" noEditPoints="1" noAdjustHandles="1" noChangeArrowheads="1" noChangeShapeType="1" noTextEdit="1"/>
              </p:cNvSpPr>
              <p:nvPr/>
            </p:nvSpPr>
            <p:spPr>
              <a:xfrm>
                <a:off x="1688787" y="4636072"/>
                <a:ext cx="8814107" cy="786302"/>
              </a:xfrm>
              <a:prstGeom prst="rect">
                <a:avLst/>
              </a:prstGeom>
              <a:blipFill>
                <a:blip r:embed="rId2"/>
                <a:stretch>
                  <a:fillRect b="-11111"/>
                </a:stretch>
              </a:blipFill>
              <a:ln w="57150" cap="flat" cmpd="sng" algn="ctr">
                <a:noFill/>
                <a:prstDash val="solid"/>
                <a:round/>
                <a:headEnd type="none" w="med" len="med"/>
                <a:tailEnd type="none" w="med" len="med"/>
              </a:ln>
            </p:spPr>
            <p:txBody>
              <a:bodyPr/>
              <a:lstStyle/>
              <a:p>
                <a:r>
                  <a:rPr lang="en-US">
                    <a:noFill/>
                  </a:rPr>
                  <a:t> </a:t>
                </a:r>
              </a:p>
            </p:txBody>
          </p:sp>
        </mc:Fallback>
      </mc:AlternateContent>
      <p:sp>
        <p:nvSpPr>
          <p:cNvPr id="7" name="Rectangle 3">
            <a:extLst>
              <a:ext uri="{FF2B5EF4-FFF2-40B4-BE49-F238E27FC236}">
                <a16:creationId xmlns:a16="http://schemas.microsoft.com/office/drawing/2014/main" id="{F54B5C2C-7D14-3143-80AB-2A1F164BFD7A}"/>
              </a:ext>
            </a:extLst>
          </p:cNvPr>
          <p:cNvSpPr txBox="1">
            <a:spLocks noChangeArrowheads="1"/>
          </p:cNvSpPr>
          <p:nvPr/>
        </p:nvSpPr>
        <p:spPr>
          <a:xfrm>
            <a:off x="1523687" y="5577875"/>
            <a:ext cx="8814107" cy="786302"/>
          </a:xfrm>
          <a:prstGeom prst="rect">
            <a:avLst/>
          </a:prstGeom>
          <a:no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endParaRPr lang="en-US" sz="1400" dirty="0"/>
          </a:p>
        </p:txBody>
      </p:sp>
      <mc:AlternateContent xmlns:mc="http://schemas.openxmlformats.org/markup-compatibility/2006" xmlns:a14="http://schemas.microsoft.com/office/drawing/2010/main">
        <mc:Choice Requires="a14">
          <p:sp>
            <p:nvSpPr>
              <p:cNvPr id="8" name="Rectangle 3">
                <a:extLst>
                  <a:ext uri="{FF2B5EF4-FFF2-40B4-BE49-F238E27FC236}">
                    <a16:creationId xmlns:a16="http://schemas.microsoft.com/office/drawing/2014/main" id="{0B627330-0CC8-934E-9E69-704E633F6870}"/>
                  </a:ext>
                </a:extLst>
              </p:cNvPr>
              <p:cNvSpPr txBox="1">
                <a:spLocks noChangeArrowheads="1"/>
              </p:cNvSpPr>
              <p:nvPr/>
            </p:nvSpPr>
            <p:spPr>
              <a:xfrm>
                <a:off x="1688787" y="5429923"/>
                <a:ext cx="8814107" cy="934254"/>
              </a:xfrm>
              <a:prstGeom prst="rect">
                <a:avLst/>
              </a:prstGeom>
              <a:no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14:m>
                  <m:oMathPara xmlns:m="http://schemas.openxmlformats.org/officeDocument/2006/math">
                    <m:oMathParaPr>
                      <m:jc m:val="centerGroup"/>
                    </m:oMathParaPr>
                    <m:oMath xmlns:m="http://schemas.openxmlformats.org/officeDocument/2006/math">
                      <m:sSub>
                        <m:sSubPr>
                          <m:ctrlPr>
                            <a:rPr lang="ar-AE"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𝑋</m:t>
                          </m:r>
                        </m:e>
                        <m:sub/>
                      </m:sSub>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𝑋</m:t>
                              </m:r>
                            </m:e>
                            <m:sub>
                              <m:r>
                                <a:rPr lang="en-US" sz="2000" b="0" i="1" smtClean="0">
                                  <a:latin typeface="Cambria Math" panose="02040503050406030204" pitchFamily="18" charset="0"/>
                                  <a:ea typeface="Cambria Math" panose="02040503050406030204" pitchFamily="18" charset="0"/>
                                </a:rPr>
                                <m:t>𝑑𝑖𝑠𝑘</m:t>
                              </m:r>
                            </m:sub>
                          </m:sSub>
                        </m:num>
                        <m:den>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𝑑𝑖𝑠𝑘</m:t>
                              </m:r>
                            </m:sub>
                          </m:sSub>
                          <m:r>
                            <a:rPr lang="en-US" sz="2000" b="0" i="1" smtClean="0">
                              <a:latin typeface="Cambria Math" panose="02040503050406030204" pitchFamily="18" charset="0"/>
                              <a:ea typeface="Cambria Math" panose="02040503050406030204" pitchFamily="18" charset="0"/>
                            </a:rPr>
                            <m:t>]</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f>
                            <m:fPr>
                              <m:ctrlPr>
                                <a:rPr lang="en-US" sz="2000" i="1" smtClean="0">
                                  <a:latin typeface="Cambria Math" panose="02040503050406030204" pitchFamily="18" charset="0"/>
                                  <a:ea typeface="Cambria Math" panose="02040503050406030204" pitchFamily="18" charset="0"/>
                                </a:rPr>
                              </m:ctrlPr>
                            </m:fPr>
                            <m:num>
                              <m:sSub>
                                <m:sSubPr>
                                  <m:ctrlPr>
                                    <a:rPr lang="en-US" sz="2000" i="1">
                                      <a:latin typeface="Cambria Math" panose="02040503050406030204" pitchFamily="18" charset="0"/>
                                      <a:ea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𝜌</m:t>
                                  </m:r>
                                </m:e>
                                <m:sub>
                                  <m:r>
                                    <a:rPr lang="en-US" sz="2000" i="1">
                                      <a:latin typeface="Cambria Math" panose="02040503050406030204" pitchFamily="18" charset="0"/>
                                      <a:ea typeface="Cambria Math" panose="02040503050406030204" pitchFamily="18" charset="0"/>
                                    </a:rPr>
                                    <m:t>𝑑𝑖𝑠𝑘</m:t>
                                  </m:r>
                                </m:sub>
                              </m:sSub>
                            </m:num>
                            <m:den>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𝑆</m:t>
                                  </m:r>
                                </m:e>
                                <m:sub>
                                  <m:r>
                                    <a:rPr lang="en-US" sz="2000" i="1">
                                      <a:latin typeface="Cambria Math" panose="02040503050406030204" pitchFamily="18" charset="0"/>
                                      <a:ea typeface="Cambria Math" panose="02040503050406030204" pitchFamily="18" charset="0"/>
                                    </a:rPr>
                                    <m:t>𝑑𝑖𝑠𝑘</m:t>
                                  </m:r>
                                </m:sub>
                              </m:sSub>
                              <m:r>
                                <a:rPr lang="en-US" sz="2000" b="0" i="1" smtClean="0">
                                  <a:latin typeface="Cambria Math" panose="02040503050406030204" pitchFamily="18" charset="0"/>
                                  <a:ea typeface="Cambria Math" panose="02040503050406030204" pitchFamily="18" charset="0"/>
                                </a:rPr>
                                <m:t>]</m:t>
                              </m:r>
                            </m:den>
                          </m:f>
                        </m:num>
                        <m:den>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𝑑𝑖𝑠𝑘</m:t>
                              </m:r>
                            </m:sub>
                          </m:sSub>
                          <m:r>
                            <a:rPr lang="en-US" sz="2000" i="1">
                              <a:latin typeface="Cambria Math" panose="02040503050406030204" pitchFamily="18" charset="0"/>
                              <a:ea typeface="Cambria Math" panose="02040503050406030204" pitchFamily="18" charset="0"/>
                            </a:rPr>
                            <m:t>]</m:t>
                          </m:r>
                        </m:den>
                      </m:f>
                    </m:oMath>
                  </m:oMathPara>
                </a14:m>
                <a:endParaRPr lang="en-US" sz="2000" b="0" dirty="0">
                  <a:ea typeface="Cambria Math" panose="02040503050406030204" pitchFamily="18" charset="0"/>
                </a:endParaRPr>
              </a:p>
            </p:txBody>
          </p:sp>
        </mc:Choice>
        <mc:Fallback xmlns="">
          <p:sp>
            <p:nvSpPr>
              <p:cNvPr id="8" name="Rectangle 3">
                <a:extLst>
                  <a:ext uri="{FF2B5EF4-FFF2-40B4-BE49-F238E27FC236}">
                    <a16:creationId xmlns:a16="http://schemas.microsoft.com/office/drawing/2014/main" id="{0B627330-0CC8-934E-9E69-704E633F6870}"/>
                  </a:ext>
                </a:extLst>
              </p:cNvPr>
              <p:cNvSpPr txBox="1">
                <a:spLocks noRot="1" noChangeAspect="1" noMove="1" noResize="1" noEditPoints="1" noAdjustHandles="1" noChangeArrowheads="1" noChangeShapeType="1" noTextEdit="1"/>
              </p:cNvSpPr>
              <p:nvPr/>
            </p:nvSpPr>
            <p:spPr>
              <a:xfrm>
                <a:off x="1688787" y="5429923"/>
                <a:ext cx="8814107" cy="934254"/>
              </a:xfrm>
              <a:prstGeom prst="rect">
                <a:avLst/>
              </a:prstGeom>
              <a:blipFill>
                <a:blip r:embed="rId3"/>
                <a:stretch>
                  <a:fillRect b="-10811"/>
                </a:stretch>
              </a:blipFill>
              <a:ln w="57150" cap="flat" cmpd="sng" algn="ctr">
                <a:noFill/>
                <a:prstDash val="solid"/>
                <a:round/>
                <a:headEnd type="none" w="med" len="med"/>
                <a:tailEnd type="none" w="med" len="med"/>
              </a:ln>
            </p:spPr>
            <p:txBody>
              <a:bodyPr/>
              <a:lstStyle/>
              <a:p>
                <a:r>
                  <a:rPr lang="en-US">
                    <a:noFill/>
                  </a:rPr>
                  <a:t> </a:t>
                </a:r>
              </a:p>
            </p:txBody>
          </p:sp>
        </mc:Fallback>
      </mc:AlternateContent>
    </p:spTree>
    <p:extLst>
      <p:ext uri="{BB962C8B-B14F-4D97-AF65-F5344CB8AC3E}">
        <p14:creationId xmlns:p14="http://schemas.microsoft.com/office/powerpoint/2010/main" val="3596523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a:extLst>
              <a:ext uri="{FF2B5EF4-FFF2-40B4-BE49-F238E27FC236}">
                <a16:creationId xmlns:a16="http://schemas.microsoft.com/office/drawing/2014/main" id="{A2465E23-FB90-B44D-85BD-D2F7C451F4D1}"/>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sz="4000"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Asymptotic bounds for closed systems</a:t>
            </a:r>
          </a:p>
        </p:txBody>
      </p:sp>
      <mc:AlternateContent xmlns:mc="http://schemas.openxmlformats.org/markup-compatibility/2006" xmlns:a14="http://schemas.microsoft.com/office/drawing/2010/main">
        <mc:Choice Requires="a14">
          <p:sp>
            <p:nvSpPr>
              <p:cNvPr id="30722" name="Rectangle 3">
                <a:extLst>
                  <a:ext uri="{FF2B5EF4-FFF2-40B4-BE49-F238E27FC236}">
                    <a16:creationId xmlns:a16="http://schemas.microsoft.com/office/drawing/2014/main" id="{68BC9806-739C-534C-9943-B49FB971AF2F}"/>
                  </a:ext>
                </a:extLst>
              </p:cNvPr>
              <p:cNvSpPr txBox="1">
                <a:spLocks noGrp="1" noChangeArrowheads="1"/>
              </p:cNvSpPr>
              <p:nvPr>
                <p:ph idx="1"/>
              </p:nvPr>
            </p:nvSpPr>
            <p:spPr/>
            <p:txBody>
              <a:bodyPr/>
              <a:lstStyle/>
              <a:p>
                <a:pPr>
                  <a:lnSpc>
                    <a:spcPct val="90000"/>
                  </a:lnSpc>
                </a:pPr>
                <a:endPar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lnSpc>
                    <a:spcPct val="90000"/>
                  </a:lnSpc>
                </a:pPr>
                <a:endPar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lnSpc>
                    <a:spcPct val="90000"/>
                  </a:lnSpc>
                </a:pPr>
                <a:endPar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lnSpc>
                    <a:spcPct val="90000"/>
                  </a:lnSpc>
                </a:pPr>
                <a:endPar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lnSpc>
                    <a:spcPct val="90000"/>
                  </a:lnSpc>
                </a:pPr>
                <a:endPar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lnSpc>
                    <a:spcPct val="90000"/>
                  </a:lnSpc>
                </a:pPr>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Here, </a:t>
                </a:r>
                <a14:m>
                  <m:oMath xmlns:m="http://schemas.openxmlformats.org/officeDocument/2006/math">
                    <m:r>
                      <a:rPr lang="en-US" sz="2800" i="1">
                        <a:latin typeface="Cambria Math" panose="02040503050406030204" pitchFamily="18" charset="0"/>
                        <a:ea typeface="Cambria Math" panose="02040503050406030204" pitchFamily="18" charset="0"/>
                      </a:rPr>
                      <m:t>𝐷</m:t>
                    </m:r>
                  </m:oMath>
                </a14:m>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is the sum of total service demands on all devices except terminals. </a:t>
                </a:r>
              </a:p>
            </p:txBody>
          </p:sp>
        </mc:Choice>
        <mc:Fallback xmlns="">
          <p:sp>
            <p:nvSpPr>
              <p:cNvPr id="30722" name="Rectangle 3">
                <a:extLst>
                  <a:ext uri="{FF2B5EF4-FFF2-40B4-BE49-F238E27FC236}">
                    <a16:creationId xmlns:a16="http://schemas.microsoft.com/office/drawing/2014/main" id="{68BC9806-739C-534C-9943-B49FB971AF2F}"/>
                  </a:ext>
                </a:extLst>
              </p:cNvPr>
              <p:cNvSpPr txBox="1">
                <a:spLocks noGrp="1" noRot="1" noChangeAspect="1" noMove="1" noResize="1" noEditPoints="1" noAdjustHandles="1" noChangeArrowheads="1" noChangeShapeType="1" noTextEdit="1"/>
              </p:cNvSpPr>
              <p:nvPr>
                <p:ph idx="1"/>
              </p:nvPr>
            </p:nvSpPr>
            <p:spPr>
              <a:blipFill>
                <a:blip r:embed="rId2"/>
                <a:stretch>
                  <a:fillRect l="-90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FBE64BF1-F6CE-3E42-BD8B-259D414456B9}"/>
                  </a:ext>
                </a:extLst>
              </p:cNvPr>
              <p:cNvSpPr txBox="1">
                <a:spLocks noChangeArrowheads="1"/>
              </p:cNvSpPr>
              <p:nvPr/>
            </p:nvSpPr>
            <p:spPr>
              <a:xfrm>
                <a:off x="2032000" y="1831450"/>
                <a:ext cx="8115300" cy="1763376"/>
              </a:xfrm>
              <a:prstGeom prst="rect">
                <a:avLst/>
              </a:prstGeom>
              <a:noFill/>
              <a:ln w="57150"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𝑋</m:t>
                      </m:r>
                      <m:r>
                        <a:rPr lang="en-US" sz="3200" b="0" i="1" smtClean="0">
                          <a:latin typeface="Cambria Math" panose="02040503050406030204" pitchFamily="18" charset="0"/>
                          <a:ea typeface="Cambria Math" panose="02040503050406030204" pitchFamily="18" charset="0"/>
                        </a:rPr>
                        <m:t>≤</m:t>
                      </m:r>
                      <m:func>
                        <m:funcPr>
                          <m:ctrlPr>
                            <a:rPr lang="en-US" sz="3200" b="0" i="1" smtClean="0">
                              <a:latin typeface="Cambria Math" panose="02040503050406030204" pitchFamily="18" charset="0"/>
                              <a:ea typeface="Cambria Math" panose="02040503050406030204" pitchFamily="18" charset="0"/>
                            </a:rPr>
                          </m:ctrlPr>
                        </m:funcPr>
                        <m:fName>
                          <m:limLow>
                            <m:limLowPr>
                              <m:ctrlPr>
                                <a:rPr lang="en-US" sz="3200" b="0" i="1" smtClean="0">
                                  <a:latin typeface="Cambria Math" panose="02040503050406030204" pitchFamily="18" charset="0"/>
                                  <a:ea typeface="Cambria Math" panose="02040503050406030204" pitchFamily="18" charset="0"/>
                                </a:rPr>
                              </m:ctrlPr>
                            </m:limLowPr>
                            <m:e>
                              <m:r>
                                <m:rPr>
                                  <m:sty m:val="p"/>
                                </m:rPr>
                                <a:rPr lang="en-US" sz="3200" b="0" i="0" smtClean="0">
                                  <a:latin typeface="Cambria Math" panose="02040503050406030204" pitchFamily="18" charset="0"/>
                                  <a:ea typeface="Cambria Math" panose="02040503050406030204" pitchFamily="18" charset="0"/>
                                </a:rPr>
                                <m:t>min</m:t>
                              </m:r>
                            </m:e>
                            <m:lim/>
                          </m:limLow>
                        </m:fName>
                        <m:e>
                          <m:d>
                            <m:dPr>
                              <m:ctrlPr>
                                <a:rPr lang="en-US" sz="3200" b="0" i="1" smtClean="0">
                                  <a:latin typeface="Cambria Math" panose="02040503050406030204" pitchFamily="18" charset="0"/>
                                  <a:ea typeface="Cambria Math" panose="02040503050406030204" pitchFamily="18" charset="0"/>
                                </a:rPr>
                              </m:ctrlPr>
                            </m:dPr>
                            <m:e>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𝑁</m:t>
                                  </m:r>
                                </m:num>
                                <m:den>
                                  <m:r>
                                    <a:rPr lang="en-US" sz="3200" b="0" i="1" smtClean="0">
                                      <a:latin typeface="Cambria Math" panose="02040503050406030204" pitchFamily="18" charset="0"/>
                                      <a:ea typeface="Cambria Math" panose="02040503050406030204" pitchFamily="18" charset="0"/>
                                    </a:rPr>
                                    <m:t>𝐷</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𝐸</m:t>
                                  </m:r>
                                  <m:d>
                                    <m:dPr>
                                      <m:begChr m:val="["/>
                                      <m:endChr m:val="]"/>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𝑍</m:t>
                                      </m:r>
                                    </m:e>
                                  </m:d>
                                </m:den>
                              </m:f>
                              <m:r>
                                <a:rPr lang="en-US" sz="3200" b="0" i="1"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1</m:t>
                                  </m:r>
                                </m:num>
                                <m:den>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𝐷</m:t>
                                      </m:r>
                                    </m:e>
                                    <m:sub>
                                      <m:r>
                                        <a:rPr lang="en-US" sz="3200" b="0" i="1" smtClean="0">
                                          <a:latin typeface="Cambria Math" panose="02040503050406030204" pitchFamily="18" charset="0"/>
                                          <a:ea typeface="Cambria Math" panose="02040503050406030204" pitchFamily="18" charset="0"/>
                                        </a:rPr>
                                        <m:t>𝑚𝑎𝑥</m:t>
                                      </m:r>
                                    </m:sub>
                                  </m:sSub>
                                </m:den>
                              </m:f>
                            </m:e>
                          </m:d>
                        </m:e>
                      </m:func>
                    </m:oMath>
                  </m:oMathPara>
                </a14:m>
                <a:endParaRPr lang="en-US" sz="3200" b="0" dirty="0">
                  <a:ea typeface="Cambria Math" panose="02040503050406030204" pitchFamily="18" charset="0"/>
                </a:endParaRPr>
              </a:p>
              <a:p>
                <a:pPr marL="3810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𝐸</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𝑅</m:t>
                      </m:r>
                      <m:r>
                        <a:rPr lang="en-US" sz="3200" b="0" i="1" smtClean="0">
                          <a:latin typeface="Cambria Math" panose="02040503050406030204" pitchFamily="18" charset="0"/>
                          <a:ea typeface="Cambria Math" panose="02040503050406030204" pitchFamily="18" charset="0"/>
                        </a:rPr>
                        <m:t>)≥</m:t>
                      </m:r>
                      <m:func>
                        <m:funcPr>
                          <m:ctrlPr>
                            <a:rPr lang="en-US" sz="3200" i="1">
                              <a:latin typeface="Cambria Math" panose="02040503050406030204" pitchFamily="18" charset="0"/>
                              <a:ea typeface="Cambria Math" panose="02040503050406030204" pitchFamily="18" charset="0"/>
                            </a:rPr>
                          </m:ctrlPr>
                        </m:funcPr>
                        <m:fName>
                          <m:limLow>
                            <m:limLowPr>
                              <m:ctrlPr>
                                <a:rPr lang="en-US" sz="3200" i="1">
                                  <a:latin typeface="Cambria Math" panose="02040503050406030204" pitchFamily="18" charset="0"/>
                                  <a:ea typeface="Cambria Math" panose="02040503050406030204" pitchFamily="18" charset="0"/>
                                </a:rPr>
                              </m:ctrlPr>
                            </m:limLowPr>
                            <m:e>
                              <m:r>
                                <m:rPr>
                                  <m:sty m:val="p"/>
                                </m:rPr>
                                <a:rPr lang="en-US" sz="3200">
                                  <a:latin typeface="Cambria Math" panose="02040503050406030204" pitchFamily="18" charset="0"/>
                                  <a:ea typeface="Cambria Math" panose="02040503050406030204" pitchFamily="18" charset="0"/>
                                </a:rPr>
                                <m:t>m</m:t>
                              </m:r>
                              <m:r>
                                <a:rPr lang="en-US" sz="3200" b="0" i="1" smtClean="0">
                                  <a:latin typeface="Cambria Math" panose="02040503050406030204" pitchFamily="18" charset="0"/>
                                  <a:ea typeface="Cambria Math" panose="02040503050406030204" pitchFamily="18" charset="0"/>
                                </a:rPr>
                                <m:t>𝑎𝑥</m:t>
                              </m:r>
                            </m:e>
                            <m:lim/>
                          </m:limLow>
                        </m:fName>
                        <m:e>
                          <m:d>
                            <m:dPr>
                              <m:ctrlPr>
                                <a:rPr lang="en-US" sz="3200" i="1">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𝐷</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𝑁</m:t>
                              </m:r>
                              <m:r>
                                <a:rPr lang="en-US" sz="3200" b="0" i="1" smtClean="0">
                                  <a:latin typeface="Cambria Math" panose="02040503050406030204" pitchFamily="18" charset="0"/>
                                  <a:ea typeface="Cambria Math" panose="02040503050406030204" pitchFamily="18" charset="0"/>
                                </a:rPr>
                                <m:t> </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𝐷</m:t>
                                  </m:r>
                                </m:e>
                                <m:sub>
                                  <m:r>
                                    <a:rPr lang="en-US" sz="3200" b="0" i="1" smtClean="0">
                                      <a:latin typeface="Cambria Math" panose="02040503050406030204" pitchFamily="18" charset="0"/>
                                      <a:ea typeface="Cambria Math" panose="02040503050406030204" pitchFamily="18" charset="0"/>
                                    </a:rPr>
                                    <m:t>𝑚𝑎𝑥</m:t>
                                  </m:r>
                                </m:sub>
                              </m:sSub>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𝐸</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𝑍</m:t>
                              </m:r>
                              <m:r>
                                <a:rPr lang="en-US" sz="3200" b="0" i="1" smtClean="0">
                                  <a:latin typeface="Cambria Math" panose="02040503050406030204" pitchFamily="18" charset="0"/>
                                  <a:ea typeface="Cambria Math" panose="02040503050406030204" pitchFamily="18" charset="0"/>
                                </a:rPr>
                                <m:t>]</m:t>
                              </m:r>
                            </m:e>
                          </m:d>
                        </m:e>
                      </m:func>
                    </m:oMath>
                  </m:oMathPara>
                </a14:m>
                <a:endParaRPr lang="en-US" sz="3200" dirty="0"/>
              </a:p>
              <a:p>
                <a:pPr marL="38100" indent="0">
                  <a:buNone/>
                </a:pPr>
                <a:endParaRPr lang="en-US" sz="3200" dirty="0"/>
              </a:p>
            </p:txBody>
          </p:sp>
        </mc:Choice>
        <mc:Fallback xmlns="">
          <p:sp>
            <p:nvSpPr>
              <p:cNvPr id="7" name="Rectangle 3">
                <a:extLst>
                  <a:ext uri="{FF2B5EF4-FFF2-40B4-BE49-F238E27FC236}">
                    <a16:creationId xmlns:a16="http://schemas.microsoft.com/office/drawing/2014/main" id="{FBE64BF1-F6CE-3E42-BD8B-259D414456B9}"/>
                  </a:ext>
                </a:extLst>
              </p:cNvPr>
              <p:cNvSpPr txBox="1">
                <a:spLocks noRot="1" noChangeAspect="1" noMove="1" noResize="1" noEditPoints="1" noAdjustHandles="1" noChangeArrowheads="1" noChangeShapeType="1" noTextEdit="1"/>
              </p:cNvSpPr>
              <p:nvPr/>
            </p:nvSpPr>
            <p:spPr>
              <a:xfrm>
                <a:off x="2032000" y="1831450"/>
                <a:ext cx="8115300" cy="1763376"/>
              </a:xfrm>
              <a:prstGeom prst="rect">
                <a:avLst/>
              </a:prstGeom>
              <a:blipFill>
                <a:blip r:embed="rId3"/>
                <a:stretch>
                  <a:fillRect/>
                </a:stretch>
              </a:blipFill>
              <a:ln w="57150" cap="flat" cmpd="sng" algn="ctr">
                <a:solidFill>
                  <a:schemeClr val="accent1">
                    <a:lumMod val="60000"/>
                    <a:lumOff val="40000"/>
                  </a:schemeClr>
                </a:solidFill>
                <a:prstDash val="solid"/>
                <a:round/>
                <a:headEnd type="none" w="med" len="med"/>
                <a:tailEnd type="none" w="med" len="med"/>
              </a:ln>
            </p:spPr>
            <p:txBody>
              <a:bodyPr/>
              <a:lstStyle/>
              <a:p>
                <a:r>
                  <a:rPr lang="en-US">
                    <a:noFill/>
                  </a:rPr>
                  <a:t> </a:t>
                </a:r>
              </a:p>
            </p:txBody>
          </p:sp>
        </mc:Fallback>
      </mc:AlternateContent>
      <p:sp>
        <p:nvSpPr>
          <p:cNvPr id="2" name="Rectangle 1">
            <a:extLst>
              <a:ext uri="{FF2B5EF4-FFF2-40B4-BE49-F238E27FC236}">
                <a16:creationId xmlns:a16="http://schemas.microsoft.com/office/drawing/2014/main" id="{46FED0C0-CA07-194C-BB6C-0A0BAB9D8AD0}"/>
              </a:ext>
            </a:extLst>
          </p:cNvPr>
          <p:cNvSpPr/>
          <p:nvPr/>
        </p:nvSpPr>
        <p:spPr>
          <a:xfrm>
            <a:off x="9804963" y="1664935"/>
            <a:ext cx="2128012" cy="646331"/>
          </a:xfrm>
          <a:prstGeom prst="rect">
            <a:avLst/>
          </a:prstGeom>
        </p:spPr>
        <p:txBody>
          <a:bodyPr wrap="square">
            <a:spAutoFit/>
          </a:bodyPr>
          <a:lstStyle/>
          <a:p>
            <a:pPr algn="ctr"/>
            <a:r>
              <a:rPr lang="en-US" sz="1800" b="1" dirty="0">
                <a:solidFill>
                  <a:srgbClr val="FF2D55"/>
                </a:solidFill>
                <a:latin typeface="Happy Monkey" panose="02000500000000020004" pitchFamily="2" charset="0"/>
              </a:rPr>
              <a:t>Intuitive meaning?</a:t>
            </a:r>
          </a:p>
        </p:txBody>
      </p:sp>
    </p:spTree>
    <p:extLst>
      <p:ext uri="{BB962C8B-B14F-4D97-AF65-F5344CB8AC3E}">
        <p14:creationId xmlns:p14="http://schemas.microsoft.com/office/powerpoint/2010/main" val="127485342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2AC1EB3-4157-5F48-9C44-D63D9296F9E5}"/>
              </a:ext>
            </a:extLst>
          </p:cNvPr>
          <p:cNvSpPr>
            <a:spLocks noGrp="1"/>
          </p:cNvSpPr>
          <p:nvPr>
            <p:ph type="sldNum" idx="12"/>
          </p:nvPr>
        </p:nvSpPr>
        <p:spPr/>
        <p:txBody>
          <a:bodyPr/>
          <a:lstStyle/>
          <a:p>
            <a:fld id="{00000000-1234-1234-1234-123412341234}" type="slidenum">
              <a:rPr lang="en" smtClean="0"/>
              <a:pPr/>
              <a:t>3</a:t>
            </a:fld>
            <a:endParaRPr lang="en"/>
          </a:p>
        </p:txBody>
      </p:sp>
      <p:pic>
        <p:nvPicPr>
          <p:cNvPr id="6" name="Picture 5">
            <a:extLst>
              <a:ext uri="{FF2B5EF4-FFF2-40B4-BE49-F238E27FC236}">
                <a16:creationId xmlns:a16="http://schemas.microsoft.com/office/drawing/2014/main" id="{626393B1-F473-164F-926B-0D3B9A737423}"/>
              </a:ext>
            </a:extLst>
          </p:cNvPr>
          <p:cNvPicPr>
            <a:picLocks noChangeAspect="1"/>
          </p:cNvPicPr>
          <p:nvPr/>
        </p:nvPicPr>
        <p:blipFill>
          <a:blip r:embed="rId2"/>
          <a:stretch>
            <a:fillRect/>
          </a:stretch>
        </p:blipFill>
        <p:spPr>
          <a:xfrm>
            <a:off x="313458" y="2038349"/>
            <a:ext cx="6650182" cy="2781302"/>
          </a:xfrm>
          <a:prstGeom prst="rect">
            <a:avLst/>
          </a:prstGeom>
        </p:spPr>
      </p:pic>
      <p:pic>
        <p:nvPicPr>
          <p:cNvPr id="7" name="Picture 6">
            <a:extLst>
              <a:ext uri="{FF2B5EF4-FFF2-40B4-BE49-F238E27FC236}">
                <a16:creationId xmlns:a16="http://schemas.microsoft.com/office/drawing/2014/main" id="{14233100-FAA3-A845-9621-4067429FF385}"/>
              </a:ext>
            </a:extLst>
          </p:cNvPr>
          <p:cNvPicPr>
            <a:picLocks noChangeAspect="1"/>
          </p:cNvPicPr>
          <p:nvPr/>
        </p:nvPicPr>
        <p:blipFill>
          <a:blip r:embed="rId3"/>
          <a:stretch>
            <a:fillRect/>
          </a:stretch>
        </p:blipFill>
        <p:spPr>
          <a:xfrm>
            <a:off x="7354001" y="550983"/>
            <a:ext cx="4524541" cy="5445851"/>
          </a:xfrm>
          <a:prstGeom prst="rect">
            <a:avLst/>
          </a:prstGeom>
        </p:spPr>
      </p:pic>
      <p:cxnSp>
        <p:nvCxnSpPr>
          <p:cNvPr id="9" name="Curved Connector 8">
            <a:extLst>
              <a:ext uri="{FF2B5EF4-FFF2-40B4-BE49-F238E27FC236}">
                <a16:creationId xmlns:a16="http://schemas.microsoft.com/office/drawing/2014/main" id="{0518B183-4DAC-D346-A7D9-A072F2814C95}"/>
              </a:ext>
            </a:extLst>
          </p:cNvPr>
          <p:cNvCxnSpPr>
            <a:cxnSpLocks/>
          </p:cNvCxnSpPr>
          <p:nvPr/>
        </p:nvCxnSpPr>
        <p:spPr>
          <a:xfrm flipV="1">
            <a:off x="3771900" y="550983"/>
            <a:ext cx="3582101" cy="1487366"/>
          </a:xfrm>
          <a:prstGeom prst="curved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ular Callout 12">
            <a:extLst>
              <a:ext uri="{FF2B5EF4-FFF2-40B4-BE49-F238E27FC236}">
                <a16:creationId xmlns:a16="http://schemas.microsoft.com/office/drawing/2014/main" id="{083B1138-4A56-E742-BA97-EAF77B985C9A}"/>
              </a:ext>
            </a:extLst>
          </p:cNvPr>
          <p:cNvSpPr/>
          <p:nvPr/>
        </p:nvSpPr>
        <p:spPr>
          <a:xfrm>
            <a:off x="1762652" y="851134"/>
            <a:ext cx="3597446" cy="887064"/>
          </a:xfrm>
          <a:prstGeom prst="wedgeRoundRectCallout">
            <a:avLst>
              <a:gd name="adj1" fmla="val -59410"/>
              <a:gd name="adj2" fmla="val 59306"/>
              <a:gd name="adj3" fmla="val 16667"/>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2D55"/>
                </a:solidFill>
                <a:latin typeface="Happy Monkey" panose="02000500000000020004" pitchFamily="2" charset="0"/>
              </a:rPr>
              <a:t>From measurement to modeling</a:t>
            </a:r>
          </a:p>
        </p:txBody>
      </p:sp>
      <p:sp>
        <p:nvSpPr>
          <p:cNvPr id="14" name="TextBox 13">
            <a:extLst>
              <a:ext uri="{FF2B5EF4-FFF2-40B4-BE49-F238E27FC236}">
                <a16:creationId xmlns:a16="http://schemas.microsoft.com/office/drawing/2014/main" id="{66E74E1B-7D91-DC48-A6C0-2565CF2B57A9}"/>
              </a:ext>
            </a:extLst>
          </p:cNvPr>
          <p:cNvSpPr txBox="1"/>
          <p:nvPr/>
        </p:nvSpPr>
        <p:spPr>
          <a:xfrm>
            <a:off x="5715000" y="871538"/>
            <a:ext cx="184731" cy="307777"/>
          </a:xfrm>
          <a:prstGeom prst="rect">
            <a:avLst/>
          </a:prstGeom>
          <a:noFill/>
          <a:ln>
            <a:solidFill>
              <a:schemeClr val="tx2"/>
            </a:solidFill>
          </a:ln>
        </p:spPr>
        <p:txBody>
          <a:bodyPr wrap="none" rtlCol="0">
            <a:spAutoFit/>
          </a:bodyPr>
          <a:lstStyle/>
          <a:p>
            <a:endParaRPr lang="en-US" dirty="0"/>
          </a:p>
        </p:txBody>
      </p:sp>
    </p:spTree>
    <p:extLst>
      <p:ext uri="{BB962C8B-B14F-4D97-AF65-F5344CB8AC3E}">
        <p14:creationId xmlns:p14="http://schemas.microsoft.com/office/powerpoint/2010/main" val="40308160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B6041407-5E90-7344-AC4E-2E704109673B}"/>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Proof for asymptotic bounds</a:t>
            </a:r>
          </a:p>
        </p:txBody>
      </p:sp>
      <p:sp>
        <p:nvSpPr>
          <p:cNvPr id="31746" name="Rectangle 3">
            <a:extLst>
              <a:ext uri="{FF2B5EF4-FFF2-40B4-BE49-F238E27FC236}">
                <a16:creationId xmlns:a16="http://schemas.microsoft.com/office/drawing/2014/main" id="{E14BEBCA-3F1A-E94E-A266-5F1E19BB62D1}"/>
              </a:ext>
            </a:extLst>
          </p:cNvPr>
          <p:cNvSpPr txBox="1">
            <a:spLocks noGrp="1" noChangeArrowheads="1"/>
          </p:cNvSpPr>
          <p:nvPr>
            <p:ph idx="1"/>
          </p:nvPr>
        </p:nvSpPr>
        <p:spPr/>
        <p:txBody>
          <a:bodyPr/>
          <a:lstStyle/>
          <a:p>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The asymptotic bounds are based on the following observations:</a:t>
            </a:r>
          </a:p>
          <a:p>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The utilization of any device cannot exceed one. This puts a limit on the </a:t>
            </a:r>
            <a:r>
              <a:rPr lang="en-US" altLang="zh-CN" sz="2800" dirty="0">
                <a:solidFill>
                  <a:srgbClr val="FF2D55"/>
                </a:solidFill>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maximum obtainable throughput</a:t>
            </a:r>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a:t>
            </a:r>
          </a:p>
          <a:p>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The response time of the system with </a:t>
            </a:r>
            <a:r>
              <a:rPr lang="en-US" altLang="zh-CN" sz="28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N</a:t>
            </a:r>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users cannot be less than a system with just one user. This puts a limit on the </a:t>
            </a:r>
            <a:r>
              <a:rPr lang="en-US" altLang="zh-CN" sz="2800" dirty="0">
                <a:solidFill>
                  <a:srgbClr val="FF2D55"/>
                </a:solidFill>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minimum response time</a:t>
            </a:r>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a:t>
            </a:r>
          </a:p>
        </p:txBody>
      </p:sp>
    </p:spTree>
    <p:extLst>
      <p:ext uri="{BB962C8B-B14F-4D97-AF65-F5344CB8AC3E}">
        <p14:creationId xmlns:p14="http://schemas.microsoft.com/office/powerpoint/2010/main" val="8680851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181ECE9D-0EDF-8D4B-A010-550CCB3003C5}"/>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sz="4000"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Proof (</a:t>
            </a:r>
            <a:r>
              <a:rPr lang="en-US" altLang="zh-CN" sz="4000" dirty="0" err="1">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Cont</a:t>
            </a:r>
            <a:r>
              <a:rPr lang="en-US" altLang="zh-CN" sz="4000"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a:t>
            </a:r>
          </a:p>
        </p:txBody>
      </p:sp>
      <p:sp>
        <p:nvSpPr>
          <p:cNvPr id="32770" name="Rectangle 3">
            <a:extLst>
              <a:ext uri="{FF2B5EF4-FFF2-40B4-BE49-F238E27FC236}">
                <a16:creationId xmlns:a16="http://schemas.microsoft.com/office/drawing/2014/main" id="{D3EC8382-38EF-2A43-B3B6-54ED5AC0127F}"/>
              </a:ext>
            </a:extLst>
          </p:cNvPr>
          <p:cNvSpPr txBox="1">
            <a:spLocks noGrp="1" noChangeArrowheads="1"/>
          </p:cNvSpPr>
          <p:nvPr>
            <p:ph idx="1"/>
          </p:nvPr>
        </p:nvSpPr>
        <p:spPr/>
        <p:txBody>
          <a:bodyPr/>
          <a:lstStyle/>
          <a:p>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The interactive response time formula can be used to convert the bound on throughput to that on response time and vice versa.</a:t>
            </a:r>
          </a:p>
          <a:p>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For the bottleneck device </a:t>
            </a:r>
            <a:r>
              <a:rPr lang="en-US" altLang="zh-CN" sz="28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b</a:t>
            </a:r>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we have:</a:t>
            </a:r>
          </a:p>
          <a:p>
            <a:endPar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Since </a:t>
            </a:r>
            <a:r>
              <a:rPr lang="en-US" altLang="zh-CN" sz="2800" i="1" dirty="0" err="1">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U</a:t>
            </a:r>
            <a:r>
              <a:rPr lang="en-US" altLang="zh-CN" sz="2800" i="1" baseline="-25000" dirty="0" err="1">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b</a:t>
            </a:r>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cannot be more than one, we have:</a:t>
            </a:r>
          </a:p>
        </p:txBody>
      </p:sp>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0571A019-F4EB-6045-AED5-0F86F05837C1}"/>
                  </a:ext>
                </a:extLst>
              </p:cNvPr>
              <p:cNvSpPr txBox="1">
                <a:spLocks noChangeArrowheads="1"/>
              </p:cNvSpPr>
              <p:nvPr/>
            </p:nvSpPr>
            <p:spPr>
              <a:xfrm>
                <a:off x="2842646" y="3723927"/>
                <a:ext cx="7203054" cy="786302"/>
              </a:xfrm>
              <a:prstGeom prst="rect">
                <a:avLst/>
              </a:prstGeom>
              <a:no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14:m>
                  <m:oMathPara xmlns:m="http://schemas.openxmlformats.org/officeDocument/2006/math">
                    <m:oMathParaPr>
                      <m:jc m:val="centerGroup"/>
                    </m:oMathParaPr>
                    <m:oMath xmlns:m="http://schemas.openxmlformats.org/officeDocument/2006/math">
                      <m:sSub>
                        <m:sSubPr>
                          <m:ctrlPr>
                            <a:rPr lang="ar-AE"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𝑈</m:t>
                          </m:r>
                        </m:e>
                        <m:sub>
                          <m:r>
                            <a:rPr lang="en-US" sz="2400" b="0" i="1" smtClean="0">
                              <a:latin typeface="Cambria Math" panose="02040503050406030204" pitchFamily="18" charset="0"/>
                              <a:ea typeface="Cambria Math" panose="02040503050406030204" pitchFamily="18" charset="0"/>
                            </a:rPr>
                            <m:t>𝑏</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𝑋</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𝐷</m:t>
                          </m:r>
                        </m:e>
                        <m:sub>
                          <m:r>
                            <a:rPr lang="en-US" sz="2400" i="1">
                              <a:latin typeface="Cambria Math" panose="02040503050406030204" pitchFamily="18" charset="0"/>
                              <a:ea typeface="Cambria Math" panose="02040503050406030204" pitchFamily="18" charset="0"/>
                            </a:rPr>
                            <m:t>𝑚𝑎𝑥</m:t>
                          </m:r>
                        </m:sub>
                      </m:sSub>
                    </m:oMath>
                  </m:oMathPara>
                </a14:m>
                <a:endParaRPr lang="en-US" sz="2400" dirty="0"/>
              </a:p>
            </p:txBody>
          </p:sp>
        </mc:Choice>
        <mc:Fallback xmlns="">
          <p:sp>
            <p:nvSpPr>
              <p:cNvPr id="6" name="Rectangle 3">
                <a:extLst>
                  <a:ext uri="{FF2B5EF4-FFF2-40B4-BE49-F238E27FC236}">
                    <a16:creationId xmlns:a16="http://schemas.microsoft.com/office/drawing/2014/main" id="{0571A019-F4EB-6045-AED5-0F86F05837C1}"/>
                  </a:ext>
                </a:extLst>
              </p:cNvPr>
              <p:cNvSpPr txBox="1">
                <a:spLocks noRot="1" noChangeAspect="1" noMove="1" noResize="1" noEditPoints="1" noAdjustHandles="1" noChangeArrowheads="1" noChangeShapeType="1" noTextEdit="1"/>
              </p:cNvSpPr>
              <p:nvPr/>
            </p:nvSpPr>
            <p:spPr>
              <a:xfrm>
                <a:off x="2842646" y="3723927"/>
                <a:ext cx="7203054" cy="786302"/>
              </a:xfrm>
              <a:prstGeom prst="rect">
                <a:avLst/>
              </a:prstGeom>
              <a:blipFill>
                <a:blip r:embed="rId2"/>
                <a:stretch>
                  <a:fillRect/>
                </a:stretch>
              </a:blipFill>
              <a:ln w="57150" cap="flat" cmpd="sng" algn="ctr">
                <a:noFill/>
                <a:prstDash val="solid"/>
                <a:round/>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4B9DEFDB-2B6E-6244-8CA9-236FD103B136}"/>
                  </a:ext>
                </a:extLst>
              </p:cNvPr>
              <p:cNvSpPr txBox="1">
                <a:spLocks noChangeArrowheads="1"/>
              </p:cNvSpPr>
              <p:nvPr/>
            </p:nvSpPr>
            <p:spPr>
              <a:xfrm>
                <a:off x="2938462" y="5145888"/>
                <a:ext cx="7203054" cy="786302"/>
              </a:xfrm>
              <a:prstGeom prst="rect">
                <a:avLst/>
              </a:prstGeom>
              <a:no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14:m>
                  <m:oMathPara xmlns:m="http://schemas.openxmlformats.org/officeDocument/2006/math">
                    <m:oMathParaPr>
                      <m:jc m:val="centerGroup"/>
                    </m:oMathParaPr>
                    <m:oMath xmlns:m="http://schemas.openxmlformats.org/officeDocument/2006/math">
                      <m:sSub>
                        <m:sSubPr>
                          <m:ctrlPr>
                            <a:rPr lang="ar-AE"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𝑈</m:t>
                          </m:r>
                        </m:e>
                        <m:sub>
                          <m:r>
                            <a:rPr lang="en-US" sz="2400" b="0" i="1" smtClean="0">
                              <a:latin typeface="Cambria Math" panose="02040503050406030204" pitchFamily="18" charset="0"/>
                              <a:ea typeface="Cambria Math" panose="02040503050406030204" pitchFamily="18" charset="0"/>
                            </a:rPr>
                            <m:t>𝑏</m:t>
                          </m:r>
                        </m:sub>
                      </m:sSub>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𝑋</m:t>
                      </m:r>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𝐷</m:t>
                          </m:r>
                        </m:e>
                        <m:sub>
                          <m:r>
                            <a:rPr lang="en-US" sz="2400" i="1">
                              <a:latin typeface="Cambria Math" panose="02040503050406030204" pitchFamily="18" charset="0"/>
                              <a:ea typeface="Cambria Math" panose="02040503050406030204" pitchFamily="18" charset="0"/>
                            </a:rPr>
                            <m:t>𝑚𝑎𝑥</m:t>
                          </m:r>
                        </m:sub>
                      </m:sSub>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m:t>
                      </m:r>
                    </m:oMath>
                  </m:oMathPara>
                </a14:m>
                <a:endParaRPr lang="en-US" sz="2400" b="0" dirty="0">
                  <a:ea typeface="Cambria Math" panose="02040503050406030204" pitchFamily="18" charset="0"/>
                </a:endParaRPr>
              </a:p>
              <a:p>
                <a:pPr marL="3810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𝑋</m:t>
                      </m:r>
                      <m:r>
                        <a:rPr lang="en-US" sz="2400" i="1">
                          <a:latin typeface="Cambria Math" panose="02040503050406030204" pitchFamily="18" charset="0"/>
                          <a:ea typeface="Cambria Math" panose="02040503050406030204" pitchFamily="18" charset="0"/>
                        </a:rPr>
                        <m:t>≤</m:t>
                      </m:r>
                      <m:f>
                        <m:fPr>
                          <m:ctrlPr>
                            <a:rPr lang="en-US" sz="240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𝐷</m:t>
                              </m:r>
                            </m:e>
                            <m:sub>
                              <m:r>
                                <a:rPr lang="en-US" sz="2400" i="1">
                                  <a:latin typeface="Cambria Math" panose="02040503050406030204" pitchFamily="18" charset="0"/>
                                  <a:ea typeface="Cambria Math" panose="02040503050406030204" pitchFamily="18" charset="0"/>
                                </a:rPr>
                                <m:t>𝑚𝑎𝑥</m:t>
                              </m:r>
                            </m:sub>
                          </m:sSub>
                        </m:den>
                      </m:f>
                    </m:oMath>
                  </m:oMathPara>
                </a14:m>
                <a:endParaRPr lang="en-US" sz="2400" b="0" dirty="0">
                  <a:ea typeface="Cambria Math" panose="02040503050406030204" pitchFamily="18" charset="0"/>
                </a:endParaRPr>
              </a:p>
              <a:p>
                <a:pPr marL="38100" indent="0">
                  <a:buNone/>
                </a:pPr>
                <a:endParaRPr lang="en-US" sz="2400" dirty="0"/>
              </a:p>
            </p:txBody>
          </p:sp>
        </mc:Choice>
        <mc:Fallback xmlns="">
          <p:sp>
            <p:nvSpPr>
              <p:cNvPr id="7" name="Rectangle 3">
                <a:extLst>
                  <a:ext uri="{FF2B5EF4-FFF2-40B4-BE49-F238E27FC236}">
                    <a16:creationId xmlns:a16="http://schemas.microsoft.com/office/drawing/2014/main" id="{4B9DEFDB-2B6E-6244-8CA9-236FD103B136}"/>
                  </a:ext>
                </a:extLst>
              </p:cNvPr>
              <p:cNvSpPr txBox="1">
                <a:spLocks noRot="1" noChangeAspect="1" noMove="1" noResize="1" noEditPoints="1" noAdjustHandles="1" noChangeArrowheads="1" noChangeShapeType="1" noTextEdit="1"/>
              </p:cNvSpPr>
              <p:nvPr/>
            </p:nvSpPr>
            <p:spPr>
              <a:xfrm>
                <a:off x="2938462" y="5145888"/>
                <a:ext cx="7203054" cy="786302"/>
              </a:xfrm>
              <a:prstGeom prst="rect">
                <a:avLst/>
              </a:prstGeom>
              <a:blipFill>
                <a:blip r:embed="rId3"/>
                <a:stretch>
                  <a:fillRect b="-58730"/>
                </a:stretch>
              </a:blipFill>
              <a:ln w="57150" cap="flat" cmpd="sng" algn="ctr">
                <a:noFill/>
                <a:prstDash val="solid"/>
                <a:round/>
                <a:headEnd type="none" w="med" len="med"/>
                <a:tailEnd type="none" w="med" len="med"/>
              </a:ln>
            </p:spPr>
            <p:txBody>
              <a:bodyPr/>
              <a:lstStyle/>
              <a:p>
                <a:r>
                  <a:rPr lang="en-US">
                    <a:noFill/>
                  </a:rPr>
                  <a:t> </a:t>
                </a:r>
              </a:p>
            </p:txBody>
          </p:sp>
        </mc:Fallback>
      </mc:AlternateContent>
    </p:spTree>
    <p:extLst>
      <p:ext uri="{BB962C8B-B14F-4D97-AF65-F5344CB8AC3E}">
        <p14:creationId xmlns:p14="http://schemas.microsoft.com/office/powerpoint/2010/main" val="182044912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AF4E07A6-4A14-354E-9DF1-D9E6676CB242}"/>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sz="400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Proof (Cont)</a:t>
            </a:r>
          </a:p>
        </p:txBody>
      </p:sp>
      <p:sp>
        <p:nvSpPr>
          <p:cNvPr id="33794" name="Rectangle 3">
            <a:extLst>
              <a:ext uri="{FF2B5EF4-FFF2-40B4-BE49-F238E27FC236}">
                <a16:creationId xmlns:a16="http://schemas.microsoft.com/office/drawing/2014/main" id="{E0972C1A-10DA-0449-B382-E7F49B2560A5}"/>
              </a:ext>
            </a:extLst>
          </p:cNvPr>
          <p:cNvSpPr txBox="1">
            <a:spLocks noGrp="1" noChangeArrowheads="1"/>
          </p:cNvSpPr>
          <p:nvPr>
            <p:ph idx="1"/>
          </p:nvPr>
        </p:nvSpPr>
        <p:spPr/>
        <p:txBody>
          <a:bodyPr/>
          <a:lstStyle/>
          <a:p>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With just one job in the system, there is no queueing and the system response time is simply the sum of the service demands:</a:t>
            </a:r>
          </a:p>
          <a:p>
            <a:endPar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endPar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Here, </a:t>
            </a:r>
            <a:r>
              <a:rPr lang="en-US" altLang="zh-CN" sz="28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D</a:t>
            </a:r>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is defined as the sum of all service demands.</a:t>
            </a:r>
          </a:p>
          <a:p>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With more than one user there may be some queueing and so the response time will be higher. That is:</a:t>
            </a:r>
          </a:p>
          <a:p>
            <a:pPr>
              <a:buFont typeface="Lato" panose="020F0502020204030203" pitchFamily="34" charset="77"/>
              <a:buChar char="▷"/>
            </a:pPr>
            <a:endPar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p:txBody>
      </p:sp>
      <p:pic>
        <p:nvPicPr>
          <p:cNvPr id="33795" name="Picture 4" descr="D:\perf\TP_tmp.png">
            <a:extLst>
              <a:ext uri="{FF2B5EF4-FFF2-40B4-BE49-F238E27FC236}">
                <a16:creationId xmlns:a16="http://schemas.microsoft.com/office/drawing/2014/main" id="{FC875DDF-5E1B-934A-B186-62E96BC6467E}"/>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3692525" y="3429000"/>
            <a:ext cx="4451350"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4377549"/>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a:extLst>
              <a:ext uri="{FF2B5EF4-FFF2-40B4-BE49-F238E27FC236}">
                <a16:creationId xmlns:a16="http://schemas.microsoft.com/office/drawing/2014/main" id="{F4B743A5-2050-C245-B592-C8FD7A824CAE}"/>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sz="400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Proof (Cont)</a:t>
            </a:r>
          </a:p>
        </p:txBody>
      </p:sp>
      <p:sp>
        <p:nvSpPr>
          <p:cNvPr id="34818" name="Rectangle 3">
            <a:extLst>
              <a:ext uri="{FF2B5EF4-FFF2-40B4-BE49-F238E27FC236}">
                <a16:creationId xmlns:a16="http://schemas.microsoft.com/office/drawing/2014/main" id="{FE16E410-A338-BB4C-ABDD-708EFCC4989E}"/>
              </a:ext>
            </a:extLst>
          </p:cNvPr>
          <p:cNvSpPr txBox="1">
            <a:spLocks noGrp="1" noChangeArrowheads="1"/>
          </p:cNvSpPr>
          <p:nvPr>
            <p:ph idx="1"/>
          </p:nvPr>
        </p:nvSpPr>
        <p:spPr/>
        <p:txBody>
          <a:bodyPr/>
          <a:lstStyle/>
          <a:p>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Applying the interactive response time law to the bounds: </a:t>
            </a:r>
          </a:p>
          <a:p>
            <a:endPar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Combining these bounds we get the asymptotic bounds.</a:t>
            </a:r>
          </a:p>
        </p:txBody>
      </p:sp>
      <p:pic>
        <p:nvPicPr>
          <p:cNvPr id="34819" name="Picture 4" descr="D:\perf\TP_tmp.png">
            <a:extLst>
              <a:ext uri="{FF2B5EF4-FFF2-40B4-BE49-F238E27FC236}">
                <a16:creationId xmlns:a16="http://schemas.microsoft.com/office/drawing/2014/main" id="{9EC59FC2-9DC1-F64D-A1DD-4A7303A3BD12}"/>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3725864" y="3886201"/>
            <a:ext cx="4662487"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0" name="Picture 5" descr="D:\perf\TP_tmp.png">
            <a:extLst>
              <a:ext uri="{FF2B5EF4-FFF2-40B4-BE49-F238E27FC236}">
                <a16:creationId xmlns:a16="http://schemas.microsoft.com/office/drawing/2014/main" id="{7D9DE97F-0D29-1E4C-BADD-8B668965936C}"/>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5251451" y="2636836"/>
            <a:ext cx="1431925" cy="33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9223758"/>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1C1EF200-5900-1748-93A8-25B1F44C0C27}"/>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Typical Asymptotic Bounds</a:t>
            </a:r>
          </a:p>
        </p:txBody>
      </p:sp>
      <p:pic>
        <p:nvPicPr>
          <p:cNvPr id="35842" name="Picture 4" descr="F:\perf\fignew\png\fig33_03-1_a.png">
            <a:extLst>
              <a:ext uri="{FF2B5EF4-FFF2-40B4-BE49-F238E27FC236}">
                <a16:creationId xmlns:a16="http://schemas.microsoft.com/office/drawing/2014/main" id="{E5019451-9A3B-484E-9395-046F88980D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987" y="1943100"/>
            <a:ext cx="5003801"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Picture 5" descr="F:\perf\fignew\png\fig33_03-1_b.png">
            <a:extLst>
              <a:ext uri="{FF2B5EF4-FFF2-40B4-BE49-F238E27FC236}">
                <a16:creationId xmlns:a16="http://schemas.microsoft.com/office/drawing/2014/main" id="{26FDC650-F6C7-CB42-827A-44B9D2B7B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2513" y="1701800"/>
            <a:ext cx="5295900" cy="351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5416121"/>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D2EAB-72FA-7548-943A-40FD4237B380}"/>
              </a:ext>
            </a:extLst>
          </p:cNvPr>
          <p:cNvSpPr>
            <a:spLocks noGrp="1"/>
          </p:cNvSpPr>
          <p:nvPr>
            <p:ph type="title"/>
          </p:nvPr>
        </p:nvSpPr>
        <p:spPr/>
        <p:txBody>
          <a:bodyPr/>
          <a:lstStyle/>
          <a:p>
            <a:r>
              <a:rPr lang="en-US" dirty="0"/>
              <a:t>Asymptotic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2A6309-9B58-A84B-84FE-0C1447FF8141}"/>
                  </a:ext>
                </a:extLst>
              </p:cNvPr>
              <p:cNvSpPr>
                <a:spLocks noGrp="1"/>
              </p:cNvSpPr>
              <p:nvPr>
                <p:ph idx="1"/>
              </p:nvPr>
            </p:nvSpPr>
            <p:spPr>
              <a:xfrm>
                <a:off x="1191599" y="1513950"/>
                <a:ext cx="9808488" cy="4736400"/>
              </a:xfrm>
            </p:spPr>
            <p:txBody>
              <a:bodyPr/>
              <a:lstStyle/>
              <a:p>
                <a:r>
                  <a:rPr lang="en-US" sz="2400" dirty="0"/>
                  <a:t>E[Z]=18</a:t>
                </a:r>
              </a:p>
              <a:p>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𝐷</m:t>
                        </m:r>
                      </m:e>
                      <m:sub>
                        <m:r>
                          <a:rPr lang="en-US" sz="2400" b="0" i="1" smtClean="0">
                            <a:latin typeface="Cambria Math" panose="02040503050406030204" pitchFamily="18" charset="0"/>
                            <a:ea typeface="Cambria Math" panose="02040503050406030204" pitchFamily="18" charset="0"/>
                          </a:rPr>
                          <m:t>𝑐𝑝𝑢</m:t>
                        </m:r>
                      </m:sub>
                    </m:sSub>
                    <m:r>
                      <a:rPr lang="en-US" sz="2400" b="0" i="1" smtClean="0">
                        <a:latin typeface="Cambria Math" panose="02040503050406030204" pitchFamily="18" charset="0"/>
                        <a:ea typeface="Cambria Math" panose="02040503050406030204" pitchFamily="18" charset="0"/>
                      </a:rPr>
                      <m:t>]=5</m:t>
                    </m:r>
                  </m:oMath>
                </a14:m>
                <a:endParaRPr lang="en-US" sz="2400" dirty="0"/>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𝐷</m:t>
                        </m:r>
                      </m:e>
                      <m:sub>
                        <m:r>
                          <a:rPr lang="en-US" sz="2400" b="0" i="1" smtClean="0">
                            <a:latin typeface="Cambria Math" panose="02040503050406030204" pitchFamily="18" charset="0"/>
                            <a:ea typeface="Cambria Math" panose="02040503050406030204" pitchFamily="18" charset="0"/>
                          </a:rPr>
                          <m:t>𝑑𝑖𝑠𝑘</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𝑎</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4</m:t>
                    </m:r>
                  </m:oMath>
                </a14:m>
                <a:endParaRPr lang="en-US" sz="2400" dirty="0"/>
              </a:p>
              <a:p>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𝐷</m:t>
                        </m:r>
                      </m:e>
                      <m:sub>
                        <m:r>
                          <a:rPr lang="en-US" sz="2400" i="1">
                            <a:latin typeface="Cambria Math" panose="02040503050406030204" pitchFamily="18" charset="0"/>
                            <a:ea typeface="Cambria Math" panose="02040503050406030204" pitchFamily="18" charset="0"/>
                          </a:rPr>
                          <m:t>𝑑𝑖𝑠𝑘</m:t>
                        </m:r>
                        <m:r>
                          <a:rPr lang="en-US" sz="2400" i="1">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𝑏</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3</m:t>
                    </m:r>
                  </m:oMath>
                </a14:m>
                <a:endParaRPr lang="en-US" sz="2400" dirty="0"/>
              </a:p>
            </p:txBody>
          </p:sp>
        </mc:Choice>
        <mc:Fallback xmlns="">
          <p:sp>
            <p:nvSpPr>
              <p:cNvPr id="3" name="Content Placeholder 2">
                <a:extLst>
                  <a:ext uri="{FF2B5EF4-FFF2-40B4-BE49-F238E27FC236}">
                    <a16:creationId xmlns:a16="http://schemas.microsoft.com/office/drawing/2014/main" id="{E72A6309-9B58-A84B-84FE-0C1447FF8141}"/>
                  </a:ext>
                </a:extLst>
              </p:cNvPr>
              <p:cNvSpPr>
                <a:spLocks noGrp="1" noRot="1" noChangeAspect="1" noMove="1" noResize="1" noEditPoints="1" noAdjustHandles="1" noChangeArrowheads="1" noChangeShapeType="1" noTextEdit="1"/>
              </p:cNvSpPr>
              <p:nvPr>
                <p:ph idx="1"/>
              </p:nvPr>
            </p:nvSpPr>
            <p:spPr>
              <a:xfrm>
                <a:off x="1191599" y="1513950"/>
                <a:ext cx="9808488" cy="4736400"/>
              </a:xfrm>
              <a:blipFill>
                <a:blip r:embed="rId2"/>
                <a:stretch>
                  <a:fillRect l="-90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34831DE-57C5-7241-9B55-F50345F9D8DE}"/>
              </a:ext>
            </a:extLst>
          </p:cNvPr>
          <p:cNvSpPr>
            <a:spLocks noGrp="1"/>
          </p:cNvSpPr>
          <p:nvPr>
            <p:ph type="sldNum" idx="12"/>
          </p:nvPr>
        </p:nvSpPr>
        <p:spPr/>
        <p:txBody>
          <a:bodyPr/>
          <a:lstStyle/>
          <a:p>
            <a:fld id="{00000000-1234-1234-1234-123412341234}" type="slidenum">
              <a:rPr lang="en" smtClean="0"/>
              <a:pPr/>
              <a:t>35</a:t>
            </a:fld>
            <a:endParaRPr lang="en"/>
          </a:p>
        </p:txBody>
      </p:sp>
      <p:pic>
        <p:nvPicPr>
          <p:cNvPr id="5" name="Picture 4">
            <a:extLst>
              <a:ext uri="{FF2B5EF4-FFF2-40B4-BE49-F238E27FC236}">
                <a16:creationId xmlns:a16="http://schemas.microsoft.com/office/drawing/2014/main" id="{DC849C17-F56C-8744-8435-271EACA862A4}"/>
              </a:ext>
            </a:extLst>
          </p:cNvPr>
          <p:cNvPicPr>
            <a:picLocks noChangeAspect="1"/>
          </p:cNvPicPr>
          <p:nvPr/>
        </p:nvPicPr>
        <p:blipFill>
          <a:blip r:embed="rId3"/>
          <a:stretch>
            <a:fillRect/>
          </a:stretch>
        </p:blipFill>
        <p:spPr>
          <a:xfrm>
            <a:off x="945976" y="3696854"/>
            <a:ext cx="3333924" cy="2651542"/>
          </a:xfrm>
          <a:prstGeom prst="rect">
            <a:avLst/>
          </a:prstGeom>
        </p:spPr>
      </p:pic>
      <p:pic>
        <p:nvPicPr>
          <p:cNvPr id="7" name="Picture 6">
            <a:extLst>
              <a:ext uri="{FF2B5EF4-FFF2-40B4-BE49-F238E27FC236}">
                <a16:creationId xmlns:a16="http://schemas.microsoft.com/office/drawing/2014/main" id="{5DFE0A9E-3B65-F242-8C83-264D9A3B1232}"/>
              </a:ext>
            </a:extLst>
          </p:cNvPr>
          <p:cNvPicPr>
            <a:picLocks noChangeAspect="1"/>
          </p:cNvPicPr>
          <p:nvPr/>
        </p:nvPicPr>
        <p:blipFill>
          <a:blip r:embed="rId4"/>
          <a:stretch>
            <a:fillRect/>
          </a:stretch>
        </p:blipFill>
        <p:spPr>
          <a:xfrm>
            <a:off x="4946650" y="1812925"/>
            <a:ext cx="6563446" cy="3232150"/>
          </a:xfrm>
          <a:prstGeom prst="rect">
            <a:avLst/>
          </a:prstGeom>
        </p:spPr>
      </p:pic>
    </p:spTree>
    <p:extLst>
      <p:ext uri="{BB962C8B-B14F-4D97-AF65-F5344CB8AC3E}">
        <p14:creationId xmlns:p14="http://schemas.microsoft.com/office/powerpoint/2010/main" val="2523511752"/>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C09FAA93-A210-804A-A9B4-E5AC71AB779B}"/>
              </a:ext>
            </a:extLst>
          </p:cNvPr>
          <p:cNvSpPr txBox="1">
            <a:spLocks noGrp="1" noChangeArrowheads="1"/>
          </p:cNvSpPr>
          <p:nvPr>
            <p:ph type="title"/>
          </p:nvPr>
        </p:nvSpPr>
        <p:spPr>
          <a:xfrm>
            <a:off x="1191600" y="347923"/>
            <a:ext cx="9808487" cy="1143000"/>
          </a:xfrm>
        </p:spPr>
        <p:txBody>
          <a:bodyPr/>
          <a:lstStyle/>
          <a:p>
            <a:pPr>
              <a:buClr>
                <a:srgbClr val="97ABBC"/>
              </a:buClr>
              <a:buSzPts val="3600"/>
              <a:buFont typeface="Raleway" panose="020B0503030101060003" pitchFamily="34" charset="77"/>
              <a:buNone/>
            </a:pPr>
            <a:r>
              <a:rPr lang="en-US" altLang="zh-CN">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Typical Asymptotic Bounds (Cont)</a:t>
            </a:r>
          </a:p>
        </p:txBody>
      </p:sp>
      <p:sp>
        <p:nvSpPr>
          <p:cNvPr id="36866" name="Rectangle 3">
            <a:extLst>
              <a:ext uri="{FF2B5EF4-FFF2-40B4-BE49-F238E27FC236}">
                <a16:creationId xmlns:a16="http://schemas.microsoft.com/office/drawing/2014/main" id="{6A02CF92-26CA-2C46-85F9-3EDF18B9CFA8}"/>
              </a:ext>
            </a:extLst>
          </p:cNvPr>
          <p:cNvSpPr txBox="1">
            <a:spLocks noGrp="1" noChangeArrowheads="1"/>
          </p:cNvSpPr>
          <p:nvPr>
            <p:ph idx="1"/>
          </p:nvPr>
        </p:nvSpPr>
        <p:spPr/>
        <p:txBody>
          <a:bodyPr/>
          <a:lstStyle/>
          <a:p>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The number of jobs </a:t>
            </a:r>
            <a:r>
              <a:rPr lang="en-US" altLang="zh-CN" sz="24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N</a:t>
            </a:r>
            <a:r>
              <a:rPr lang="en-US" altLang="zh-CN" sz="2400" i="1" baseline="300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a:t>
            </a: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at the knee is given by:</a:t>
            </a:r>
          </a:p>
          <a:p>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If the number of jobs is more than </a:t>
            </a:r>
            <a:r>
              <a:rPr lang="en-US" altLang="zh-CN" sz="24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N</a:t>
            </a:r>
            <a:r>
              <a:rPr lang="en-US" altLang="zh-CN" sz="2400" i="1" baseline="300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a:t>
            </a: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then we can say with certainty that there is queueing somewhere in the system.</a:t>
            </a:r>
          </a:p>
          <a:p>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The asymptotic bounds can be easily explained to people who do not have any background in queueing theory or performance analysis.</a:t>
            </a:r>
          </a:p>
        </p:txBody>
      </p:sp>
      <p:pic>
        <p:nvPicPr>
          <p:cNvPr id="36867" name="Picture 5" descr="D:\u\TP_tmp.png">
            <a:extLst>
              <a:ext uri="{FF2B5EF4-FFF2-40B4-BE49-F238E27FC236}">
                <a16:creationId xmlns:a16="http://schemas.microsoft.com/office/drawing/2014/main" id="{3B0BDC86-B49A-344E-88F2-55601220C34A}"/>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4519614" y="2773362"/>
            <a:ext cx="2439987"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100460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C09FAA93-A210-804A-A9B4-E5AC71AB779B}"/>
              </a:ext>
            </a:extLst>
          </p:cNvPr>
          <p:cNvSpPr txBox="1">
            <a:spLocks noGrp="1" noChangeArrowheads="1"/>
          </p:cNvSpPr>
          <p:nvPr>
            <p:ph type="title"/>
          </p:nvPr>
        </p:nvSpPr>
        <p:spPr>
          <a:xfrm>
            <a:off x="1191600" y="347923"/>
            <a:ext cx="9808487" cy="1143000"/>
          </a:xfrm>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Question</a:t>
            </a:r>
          </a:p>
        </p:txBody>
      </p:sp>
      <p:sp>
        <p:nvSpPr>
          <p:cNvPr id="36866" name="Rectangle 3">
            <a:extLst>
              <a:ext uri="{FF2B5EF4-FFF2-40B4-BE49-F238E27FC236}">
                <a16:creationId xmlns:a16="http://schemas.microsoft.com/office/drawing/2014/main" id="{6A02CF92-26CA-2C46-85F9-3EDF18B9CFA8}"/>
              </a:ext>
            </a:extLst>
          </p:cNvPr>
          <p:cNvSpPr txBox="1">
            <a:spLocks noGrp="1" noChangeArrowheads="1"/>
          </p:cNvSpPr>
          <p:nvPr>
            <p:ph idx="1"/>
          </p:nvPr>
        </p:nvSpPr>
        <p:spPr/>
        <p:txBody>
          <a:bodyPr/>
          <a:lstStyle/>
          <a:p>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How much does the throughput improve from (a) to (b)? How about the response time?</a:t>
            </a:r>
          </a:p>
        </p:txBody>
      </p:sp>
      <p:pic>
        <p:nvPicPr>
          <p:cNvPr id="3" name="Picture 2">
            <a:extLst>
              <a:ext uri="{FF2B5EF4-FFF2-40B4-BE49-F238E27FC236}">
                <a16:creationId xmlns:a16="http://schemas.microsoft.com/office/drawing/2014/main" id="{CC7929E4-5C98-944E-AA0F-AA8ED8C43B63}"/>
              </a:ext>
            </a:extLst>
          </p:cNvPr>
          <p:cNvPicPr>
            <a:picLocks noChangeAspect="1"/>
          </p:cNvPicPr>
          <p:nvPr/>
        </p:nvPicPr>
        <p:blipFill>
          <a:blip r:embed="rId2"/>
          <a:stretch>
            <a:fillRect/>
          </a:stretch>
        </p:blipFill>
        <p:spPr>
          <a:xfrm>
            <a:off x="2679700" y="3740150"/>
            <a:ext cx="7404100" cy="2522022"/>
          </a:xfrm>
          <a:prstGeom prst="rect">
            <a:avLst/>
          </a:prstGeom>
        </p:spPr>
      </p:pic>
      <p:sp>
        <p:nvSpPr>
          <p:cNvPr id="7" name="Rectangle 6">
            <a:extLst>
              <a:ext uri="{FF2B5EF4-FFF2-40B4-BE49-F238E27FC236}">
                <a16:creationId xmlns:a16="http://schemas.microsoft.com/office/drawing/2014/main" id="{A77E66D9-56DD-2346-9628-6CF447FB1965}"/>
              </a:ext>
            </a:extLst>
          </p:cNvPr>
          <p:cNvSpPr/>
          <p:nvPr/>
        </p:nvSpPr>
        <p:spPr>
          <a:xfrm>
            <a:off x="4038600" y="2524190"/>
            <a:ext cx="4368800" cy="523220"/>
          </a:xfrm>
          <a:prstGeom prst="rect">
            <a:avLst/>
          </a:prstGeom>
        </p:spPr>
        <p:txBody>
          <a:bodyPr wrap="square">
            <a:spAutoFit/>
          </a:bodyPr>
          <a:lstStyle/>
          <a:p>
            <a:pPr algn="ctr"/>
            <a:r>
              <a:rPr lang="en-US" sz="2800" b="1" dirty="0">
                <a:solidFill>
                  <a:srgbClr val="FF2D55"/>
                </a:solidFill>
                <a:latin typeface="Happy Monkey" panose="02000500000000020004" pitchFamily="2" charset="0"/>
              </a:rPr>
              <a:t>No Change! Why?</a:t>
            </a:r>
          </a:p>
        </p:txBody>
      </p:sp>
      <p:sp>
        <p:nvSpPr>
          <p:cNvPr id="8" name="Rectangle 7">
            <a:extLst>
              <a:ext uri="{FF2B5EF4-FFF2-40B4-BE49-F238E27FC236}">
                <a16:creationId xmlns:a16="http://schemas.microsoft.com/office/drawing/2014/main" id="{8C836B3C-2F17-6740-8D7E-2AC80D42152E}"/>
              </a:ext>
            </a:extLst>
          </p:cNvPr>
          <p:cNvSpPr/>
          <p:nvPr/>
        </p:nvSpPr>
        <p:spPr>
          <a:xfrm>
            <a:off x="3911443" y="3117850"/>
            <a:ext cx="4368800" cy="523220"/>
          </a:xfrm>
          <a:prstGeom prst="rect">
            <a:avLst/>
          </a:prstGeom>
        </p:spPr>
        <p:txBody>
          <a:bodyPr wrap="square">
            <a:spAutoFit/>
          </a:bodyPr>
          <a:lstStyle/>
          <a:p>
            <a:pPr algn="ctr"/>
            <a:r>
              <a:rPr lang="en-US" sz="2800" b="1" dirty="0">
                <a:solidFill>
                  <a:srgbClr val="FF2D55"/>
                </a:solidFill>
                <a:latin typeface="Happy Monkey" panose="02000500000000020004" pitchFamily="2" charset="0"/>
              </a:rPr>
              <a:t>Bottleneck remains</a:t>
            </a:r>
          </a:p>
        </p:txBody>
      </p:sp>
    </p:spTree>
    <p:extLst>
      <p:ext uri="{BB962C8B-B14F-4D97-AF65-F5344CB8AC3E}">
        <p14:creationId xmlns:p14="http://schemas.microsoft.com/office/powerpoint/2010/main" val="1396910905"/>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E1D14-55C0-6C4F-BB7F-AD6C66F67860}"/>
              </a:ext>
            </a:extLst>
          </p:cNvPr>
          <p:cNvSpPr>
            <a:spLocks noGrp="1"/>
          </p:cNvSpPr>
          <p:nvPr>
            <p:ph type="title"/>
          </p:nvPr>
        </p:nvSpPr>
        <p:spPr/>
        <p:txBody>
          <a:bodyPr/>
          <a:lstStyle/>
          <a:p>
            <a:r>
              <a:rPr lang="en-US" dirty="0"/>
              <a:t>More on modification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E7D8DF-80B2-4941-ACB3-9B4EEE3B0335}"/>
                  </a:ext>
                </a:extLst>
              </p:cNvPr>
              <p:cNvSpPr>
                <a:spLocks noGrp="1"/>
              </p:cNvSpPr>
              <p:nvPr>
                <p:ph idx="1"/>
              </p:nvPr>
            </p:nvSpPr>
            <p:spPr>
              <a:xfrm>
                <a:off x="1191600" y="1831450"/>
                <a:ext cx="4536100" cy="3464450"/>
              </a:xfrm>
            </p:spPr>
            <p:txBody>
              <a:bodyPr/>
              <a:lstStyle/>
              <a:p>
                <a:r>
                  <a:rPr lang="en-US" sz="2400" dirty="0"/>
                  <a:t>T=650 seconds</a:t>
                </a:r>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𝐵</m:t>
                        </m:r>
                      </m:e>
                      <m:sub>
                        <m:r>
                          <a:rPr lang="en-US" sz="2400" i="1">
                            <a:latin typeface="Cambria Math" panose="02040503050406030204" pitchFamily="18" charset="0"/>
                            <a:ea typeface="Cambria Math" panose="02040503050406030204" pitchFamily="18" charset="0"/>
                          </a:rPr>
                          <m:t>𝑐𝑝𝑢</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400</m:t>
                    </m:r>
                  </m:oMath>
                </a14:m>
                <a:r>
                  <a:rPr lang="en-US" sz="2400" dirty="0"/>
                  <a:t> seconds</a:t>
                </a:r>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𝐵</m:t>
                        </m:r>
                      </m:e>
                      <m:sub>
                        <m:r>
                          <a:rPr lang="en-US" sz="2400" b="0" i="1" smtClean="0">
                            <a:latin typeface="Cambria Math" panose="02040503050406030204" pitchFamily="18" charset="0"/>
                            <a:ea typeface="Cambria Math" panose="02040503050406030204" pitchFamily="18" charset="0"/>
                          </a:rPr>
                          <m:t>𝑠𝑙𝑜𝑤</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𝑑𝑖𝑠𝑘</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100 </m:t>
                    </m:r>
                    <m:r>
                      <a:rPr lang="en-US" sz="2400" b="0" i="1" smtClean="0">
                        <a:latin typeface="Cambria Math" panose="02040503050406030204" pitchFamily="18" charset="0"/>
                        <a:ea typeface="Cambria Math" panose="02040503050406030204" pitchFamily="18" charset="0"/>
                      </a:rPr>
                      <m:t>𝑠𝑒𝑐𝑜𝑛𝑑𝑠</m:t>
                    </m:r>
                  </m:oMath>
                </a14:m>
                <a:endParaRPr lang="en-US" sz="24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𝐵</m:t>
                        </m:r>
                      </m:e>
                      <m:sub>
                        <m:r>
                          <a:rPr lang="en-US" sz="2400" b="0" i="1" smtClean="0">
                            <a:latin typeface="Cambria Math" panose="02040503050406030204" pitchFamily="18" charset="0"/>
                            <a:ea typeface="Cambria Math" panose="02040503050406030204" pitchFamily="18" charset="0"/>
                          </a:rPr>
                          <m:t>𝑓𝑎𝑠𝑡</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𝑑𝑖𝑠𝑘</m:t>
                        </m:r>
                      </m:sub>
                    </m:sSub>
                    <m:r>
                      <a:rPr lang="en-US" sz="2400" b="0" i="1" smtClean="0">
                        <a:latin typeface="Cambria Math" panose="02040503050406030204" pitchFamily="18" charset="0"/>
                        <a:ea typeface="Cambria Math" panose="02040503050406030204" pitchFamily="18" charset="0"/>
                      </a:rPr>
                      <m:t>=600 </m:t>
                    </m:r>
                    <m:r>
                      <a:rPr lang="en-US" sz="2400" b="0" i="1" smtClean="0">
                        <a:latin typeface="Cambria Math" panose="02040503050406030204" pitchFamily="18" charset="0"/>
                        <a:ea typeface="Cambria Math" panose="02040503050406030204" pitchFamily="18" charset="0"/>
                      </a:rPr>
                      <m:t>𝑠𝑒𝑐𝑜𝑛𝑑𝑠</m:t>
                    </m:r>
                  </m:oMath>
                </a14:m>
                <a:endParaRPr lang="en-US" sz="2400" b="0" dirty="0">
                  <a:ea typeface="Cambria Math" panose="02040503050406030204" pitchFamily="18" charset="0"/>
                </a:endParaRPr>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e>
                      <m:sub>
                        <m:r>
                          <a:rPr lang="en-US" sz="2400" i="1">
                            <a:latin typeface="Cambria Math" panose="02040503050406030204" pitchFamily="18" charset="0"/>
                            <a:ea typeface="Cambria Math" panose="02040503050406030204" pitchFamily="18" charset="0"/>
                          </a:rPr>
                          <m:t>𝑐𝑝𝑢</m:t>
                        </m:r>
                      </m:sub>
                    </m:sSub>
                    <m:r>
                      <a:rPr lang="en-US" sz="2400" b="0" i="1" smtClean="0">
                        <a:latin typeface="Cambria Math" panose="02040503050406030204" pitchFamily="18" charset="0"/>
                        <a:ea typeface="Cambria Math" panose="02040503050406030204" pitchFamily="18" charset="0"/>
                      </a:rPr>
                      <m:t>=200 </m:t>
                    </m:r>
                    <m:r>
                      <a:rPr lang="en-US" sz="2400" b="0" i="1" smtClean="0">
                        <a:latin typeface="Cambria Math" panose="02040503050406030204" pitchFamily="18" charset="0"/>
                        <a:ea typeface="Cambria Math" panose="02040503050406030204" pitchFamily="18" charset="0"/>
                      </a:rPr>
                      <m:t>𝑗𝑜𝑏𝑠</m:t>
                    </m:r>
                  </m:oMath>
                </a14:m>
                <a:endParaRPr lang="en-US" sz="2400" b="0" dirty="0">
                  <a:ea typeface="Cambria Math" panose="02040503050406030204" pitchFamily="18" charset="0"/>
                </a:endParaRPr>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i="1">
                            <a:latin typeface="Cambria Math" panose="02040503050406030204" pitchFamily="18" charset="0"/>
                            <a:ea typeface="Cambria Math" panose="02040503050406030204" pitchFamily="18" charset="0"/>
                          </a:rPr>
                          <m:t>𝑠𝑙𝑜𝑤</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𝑑𝑖𝑠𝑘</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00</m:t>
                    </m:r>
                    <m:r>
                      <a:rPr lang="en-US" sz="2400" b="0" i="1" smtClean="0">
                        <a:latin typeface="Cambria Math" panose="02040503050406030204" pitchFamily="18" charset="0"/>
                        <a:ea typeface="Cambria Math" panose="02040503050406030204" pitchFamily="18" charset="0"/>
                      </a:rPr>
                      <m:t>0 </m:t>
                    </m:r>
                    <m:r>
                      <a:rPr lang="en-US" sz="2400" b="0" i="1" smtClean="0">
                        <a:latin typeface="Cambria Math" panose="02040503050406030204" pitchFamily="18" charset="0"/>
                        <a:ea typeface="Cambria Math" panose="02040503050406030204" pitchFamily="18" charset="0"/>
                      </a:rPr>
                      <m:t>𝑗𝑜𝑏𝑠</m:t>
                    </m:r>
                  </m:oMath>
                </a14:m>
                <a:endParaRPr lang="en-US" sz="24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𝐶</m:t>
                        </m:r>
                      </m:e>
                      <m:sub>
                        <m:r>
                          <a:rPr lang="en-US" sz="2400" i="1">
                            <a:latin typeface="Cambria Math" panose="02040503050406030204" pitchFamily="18" charset="0"/>
                            <a:ea typeface="Cambria Math" panose="02040503050406030204" pitchFamily="18" charset="0"/>
                          </a:rPr>
                          <m:t>𝑓𝑎𝑠𝑡</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𝑑𝑖𝑠𝑘</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20000 </m:t>
                    </m:r>
                    <m:r>
                      <a:rPr lang="en-US" sz="2400" b="0" i="1" smtClean="0">
                        <a:latin typeface="Cambria Math" panose="02040503050406030204" pitchFamily="18" charset="0"/>
                        <a:ea typeface="Cambria Math" panose="02040503050406030204" pitchFamily="18" charset="0"/>
                      </a:rPr>
                      <m:t>𝑗𝑜𝑏𝑠</m:t>
                    </m:r>
                  </m:oMath>
                </a14:m>
                <a:endParaRPr lang="en-US" sz="2400" b="0" dirty="0">
                  <a:ea typeface="Cambria Math" panose="02040503050406030204" pitchFamily="18" charset="0"/>
                </a:endParaRPr>
              </a:p>
              <a:p>
                <a14:m>
                  <m:oMath xmlns:m="http://schemas.openxmlformats.org/officeDocument/2006/math">
                    <m:r>
                      <a:rPr lang="en-US" sz="2400" b="0" i="1" smtClean="0">
                        <a:latin typeface="Cambria Math" panose="02040503050406030204" pitchFamily="18" charset="0"/>
                        <a:ea typeface="Cambria Math" panose="02040503050406030204" pitchFamily="18" charset="0"/>
                      </a:rPr>
                      <m:t>𝐸</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𝑍</m:t>
                        </m:r>
                      </m:e>
                    </m:d>
                    <m:r>
                      <a:rPr lang="en-US" sz="2400" b="0" i="1" smtClean="0">
                        <a:latin typeface="Cambria Math" panose="02040503050406030204" pitchFamily="18" charset="0"/>
                        <a:ea typeface="Cambria Math" panose="02040503050406030204" pitchFamily="18" charset="0"/>
                      </a:rPr>
                      <m:t>=15 </m:t>
                    </m:r>
                    <m:r>
                      <a:rPr lang="en-US" sz="2400" b="0" i="1" smtClean="0">
                        <a:latin typeface="Cambria Math" panose="02040503050406030204" pitchFamily="18" charset="0"/>
                        <a:ea typeface="Cambria Math" panose="02040503050406030204" pitchFamily="18" charset="0"/>
                      </a:rPr>
                      <m:t>𝑠𝑒𝑐𝑜𝑛𝑑𝑠</m:t>
                    </m:r>
                  </m:oMath>
                </a14:m>
                <a:endParaRPr lang="en-US" sz="2400" b="0" dirty="0">
                  <a:ea typeface="Cambria Math" panose="02040503050406030204" pitchFamily="18" charset="0"/>
                </a:endParaRPr>
              </a:p>
              <a:p>
                <a:r>
                  <a:rPr lang="en-US" sz="2400" dirty="0">
                    <a:ea typeface="Cambria Math" panose="02040503050406030204" pitchFamily="18" charset="0"/>
                  </a:rPr>
                  <a:t>N=20 users</a:t>
                </a:r>
              </a:p>
              <a:p>
                <a:endParaRPr lang="en-US" sz="2800" b="0" dirty="0">
                  <a:ea typeface="Cambria Math" panose="02040503050406030204" pitchFamily="18" charset="0"/>
                </a:endParaRPr>
              </a:p>
              <a:p>
                <a:endParaRPr lang="en-US" dirty="0"/>
              </a:p>
              <a:p>
                <a:endParaRPr lang="en-US" dirty="0"/>
              </a:p>
            </p:txBody>
          </p:sp>
        </mc:Choice>
        <mc:Fallback xmlns="">
          <p:sp>
            <p:nvSpPr>
              <p:cNvPr id="3" name="Content Placeholder 2">
                <a:extLst>
                  <a:ext uri="{FF2B5EF4-FFF2-40B4-BE49-F238E27FC236}">
                    <a16:creationId xmlns:a16="http://schemas.microsoft.com/office/drawing/2014/main" id="{C0E7D8DF-80B2-4941-ACB3-9B4EEE3B0335}"/>
                  </a:ext>
                </a:extLst>
              </p:cNvPr>
              <p:cNvSpPr>
                <a:spLocks noGrp="1" noRot="1" noChangeAspect="1" noMove="1" noResize="1" noEditPoints="1" noAdjustHandles="1" noChangeArrowheads="1" noChangeShapeType="1" noTextEdit="1"/>
              </p:cNvSpPr>
              <p:nvPr>
                <p:ph idx="1"/>
              </p:nvPr>
            </p:nvSpPr>
            <p:spPr>
              <a:xfrm>
                <a:off x="1191600" y="1831450"/>
                <a:ext cx="4536100" cy="3464450"/>
              </a:xfrm>
              <a:blipFill>
                <a:blip r:embed="rId2"/>
                <a:stretch>
                  <a:fillRect l="-1955" b="-28205"/>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70AD8B8-4E13-ED44-9A85-DAD14C5039DA}"/>
              </a:ext>
            </a:extLst>
          </p:cNvPr>
          <p:cNvSpPr>
            <a:spLocks noGrp="1"/>
          </p:cNvSpPr>
          <p:nvPr>
            <p:ph type="sldNum" idx="12"/>
          </p:nvPr>
        </p:nvSpPr>
        <p:spPr/>
        <p:txBody>
          <a:bodyPr/>
          <a:lstStyle/>
          <a:p>
            <a:fld id="{00000000-1234-1234-1234-123412341234}" type="slidenum">
              <a:rPr lang="en" smtClean="0"/>
              <a:pPr/>
              <a:t>38</a:t>
            </a:fld>
            <a:endParaRPr lang="en"/>
          </a:p>
        </p:txBody>
      </p:sp>
      <p:sp>
        <p:nvSpPr>
          <p:cNvPr id="5" name="Rounded Rectangular Callout 4">
            <a:extLst>
              <a:ext uri="{FF2B5EF4-FFF2-40B4-BE49-F238E27FC236}">
                <a16:creationId xmlns:a16="http://schemas.microsoft.com/office/drawing/2014/main" id="{B4ECDBE7-A5B6-4447-9A9E-FAA6F4320CAF}"/>
              </a:ext>
            </a:extLst>
          </p:cNvPr>
          <p:cNvSpPr/>
          <p:nvPr/>
        </p:nvSpPr>
        <p:spPr>
          <a:xfrm>
            <a:off x="7171916" y="1831450"/>
            <a:ext cx="4423184" cy="1272564"/>
          </a:xfrm>
          <a:prstGeom prst="wedgeRoundRectCallout">
            <a:avLst>
              <a:gd name="adj1" fmla="val -61831"/>
              <a:gd name="adj2" fmla="val 26141"/>
              <a:gd name="adj3" fmla="val 16667"/>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latin typeface="Happy Monkey" panose="02000500000000020004" pitchFamily="2" charset="0"/>
              </a:rPr>
              <a:t>Faster CPU? </a:t>
            </a:r>
          </a:p>
          <a:p>
            <a:pPr algn="ctr"/>
            <a:r>
              <a:rPr lang="en-US" sz="2000" dirty="0">
                <a:solidFill>
                  <a:srgbClr val="0070C0"/>
                </a:solidFill>
                <a:latin typeface="Happy Monkey" panose="02000500000000020004" pitchFamily="2" charset="0"/>
              </a:rPr>
              <a:t>Replace it with twice faster one</a:t>
            </a:r>
          </a:p>
        </p:txBody>
      </p:sp>
      <p:sp>
        <p:nvSpPr>
          <p:cNvPr id="7" name="Rounded Rectangular Callout 6">
            <a:extLst>
              <a:ext uri="{FF2B5EF4-FFF2-40B4-BE49-F238E27FC236}">
                <a16:creationId xmlns:a16="http://schemas.microsoft.com/office/drawing/2014/main" id="{3AA26ADD-D7E7-0B43-BE83-0C6096FD9FE7}"/>
              </a:ext>
            </a:extLst>
          </p:cNvPr>
          <p:cNvSpPr/>
          <p:nvPr/>
        </p:nvSpPr>
        <p:spPr>
          <a:xfrm>
            <a:off x="7100716" y="3431650"/>
            <a:ext cx="4423184" cy="1272564"/>
          </a:xfrm>
          <a:prstGeom prst="wedgeRoundRectCallout">
            <a:avLst>
              <a:gd name="adj1" fmla="val -61831"/>
              <a:gd name="adj2" fmla="val 26141"/>
              <a:gd name="adj3" fmla="val 16667"/>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latin typeface="Happy Monkey" panose="02000500000000020004" pitchFamily="2" charset="0"/>
              </a:rPr>
              <a:t>Balancing slow and fast disks?</a:t>
            </a:r>
          </a:p>
        </p:txBody>
      </p:sp>
      <p:sp>
        <p:nvSpPr>
          <p:cNvPr id="8" name="Rounded Rectangular Callout 7">
            <a:extLst>
              <a:ext uri="{FF2B5EF4-FFF2-40B4-BE49-F238E27FC236}">
                <a16:creationId xmlns:a16="http://schemas.microsoft.com/office/drawing/2014/main" id="{3A16F5C5-E1D5-4E41-A839-F41C4B07A3CA}"/>
              </a:ext>
            </a:extLst>
          </p:cNvPr>
          <p:cNvSpPr/>
          <p:nvPr/>
        </p:nvSpPr>
        <p:spPr>
          <a:xfrm>
            <a:off x="7100716" y="5073888"/>
            <a:ext cx="4423184" cy="1272564"/>
          </a:xfrm>
          <a:prstGeom prst="wedgeRoundRectCallout">
            <a:avLst>
              <a:gd name="adj1" fmla="val -61831"/>
              <a:gd name="adj2" fmla="val 26141"/>
              <a:gd name="adj3" fmla="val 16667"/>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latin typeface="Happy Monkey" panose="02000500000000020004" pitchFamily="2" charset="0"/>
              </a:rPr>
              <a:t>Second fast disk?</a:t>
            </a:r>
          </a:p>
        </p:txBody>
      </p:sp>
    </p:spTree>
    <p:extLst>
      <p:ext uri="{BB962C8B-B14F-4D97-AF65-F5344CB8AC3E}">
        <p14:creationId xmlns:p14="http://schemas.microsoft.com/office/powerpoint/2010/main" val="168904628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E1D14-55C0-6C4F-BB7F-AD6C66F67860}"/>
              </a:ext>
            </a:extLst>
          </p:cNvPr>
          <p:cNvSpPr>
            <a:spLocks noGrp="1"/>
          </p:cNvSpPr>
          <p:nvPr>
            <p:ph type="title"/>
          </p:nvPr>
        </p:nvSpPr>
        <p:spPr/>
        <p:txBody>
          <a:bodyPr/>
          <a:lstStyle/>
          <a:p>
            <a:r>
              <a:rPr lang="en-US" dirty="0"/>
              <a:t>More on modification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E7D8DF-80B2-4941-ACB3-9B4EEE3B0335}"/>
                  </a:ext>
                </a:extLst>
              </p:cNvPr>
              <p:cNvSpPr>
                <a:spLocks noGrp="1"/>
              </p:cNvSpPr>
              <p:nvPr>
                <p:ph idx="1"/>
              </p:nvPr>
            </p:nvSpPr>
            <p:spPr>
              <a:xfrm>
                <a:off x="861400" y="1831450"/>
                <a:ext cx="4701200" cy="3733800"/>
              </a:xfrm>
            </p:spPr>
            <p:txBody>
              <a:bodyPr/>
              <a:lstStyle/>
              <a:p>
                <a:r>
                  <a:rPr lang="en-US" sz="1800" dirty="0"/>
                  <a:t>T=650 seconds</a:t>
                </a: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𝐵</m:t>
                        </m:r>
                      </m:e>
                      <m:sub>
                        <m:r>
                          <a:rPr lang="en-US" sz="1800" i="1">
                            <a:latin typeface="Cambria Math" panose="02040503050406030204" pitchFamily="18" charset="0"/>
                            <a:ea typeface="Cambria Math" panose="02040503050406030204" pitchFamily="18" charset="0"/>
                          </a:rPr>
                          <m:t>𝑐𝑝𝑢</m:t>
                        </m:r>
                      </m:sub>
                    </m:sSub>
                    <m:r>
                      <a:rPr lang="en-US" sz="1800" i="1">
                        <a:latin typeface="Cambria Math" panose="02040503050406030204" pitchFamily="18" charset="0"/>
                        <a:ea typeface="Cambria Math" panose="02040503050406030204" pitchFamily="18" charset="0"/>
                      </a:rPr>
                      <m:t>=400</m:t>
                    </m:r>
                  </m:oMath>
                </a14:m>
                <a:r>
                  <a:rPr lang="en-US" sz="1800" dirty="0"/>
                  <a:t> seconds</a:t>
                </a: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𝐵</m:t>
                        </m:r>
                      </m:e>
                      <m:sub>
                        <m:r>
                          <a:rPr lang="en-US" sz="1800" i="1">
                            <a:latin typeface="Cambria Math" panose="02040503050406030204" pitchFamily="18" charset="0"/>
                            <a:ea typeface="Cambria Math" panose="02040503050406030204" pitchFamily="18" charset="0"/>
                          </a:rPr>
                          <m:t>𝑠𝑙𝑜𝑤</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𝑑𝑖𝑠𝑘</m:t>
                        </m:r>
                      </m:sub>
                    </m:sSub>
                    <m:r>
                      <a:rPr lang="en-US" sz="1800" i="1">
                        <a:latin typeface="Cambria Math" panose="02040503050406030204" pitchFamily="18" charset="0"/>
                        <a:ea typeface="Cambria Math" panose="02040503050406030204" pitchFamily="18" charset="0"/>
                      </a:rPr>
                      <m:t>=100 </m:t>
                    </m:r>
                    <m:r>
                      <a:rPr lang="en-US" sz="1800" i="1">
                        <a:latin typeface="Cambria Math" panose="02040503050406030204" pitchFamily="18" charset="0"/>
                        <a:ea typeface="Cambria Math" panose="02040503050406030204" pitchFamily="18" charset="0"/>
                      </a:rPr>
                      <m:t>𝑠𝑒𝑐𝑜𝑛𝑑𝑠</m:t>
                    </m:r>
                  </m:oMath>
                </a14:m>
                <a:endParaRPr lang="en-US" sz="18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𝐵</m:t>
                        </m:r>
                      </m:e>
                      <m:sub>
                        <m:r>
                          <a:rPr lang="en-US" sz="1800" i="1">
                            <a:latin typeface="Cambria Math" panose="02040503050406030204" pitchFamily="18" charset="0"/>
                            <a:ea typeface="Cambria Math" panose="02040503050406030204" pitchFamily="18" charset="0"/>
                          </a:rPr>
                          <m:t>𝑓𝑎𝑠𝑡</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𝑑𝑖𝑠𝑘</m:t>
                        </m:r>
                      </m:sub>
                    </m:sSub>
                    <m:r>
                      <a:rPr lang="en-US" sz="1800" i="1">
                        <a:latin typeface="Cambria Math" panose="02040503050406030204" pitchFamily="18" charset="0"/>
                        <a:ea typeface="Cambria Math" panose="02040503050406030204" pitchFamily="18" charset="0"/>
                      </a:rPr>
                      <m:t>=600 </m:t>
                    </m:r>
                    <m:r>
                      <a:rPr lang="en-US" sz="1800" i="1">
                        <a:latin typeface="Cambria Math" panose="02040503050406030204" pitchFamily="18" charset="0"/>
                        <a:ea typeface="Cambria Math" panose="02040503050406030204" pitchFamily="18" charset="0"/>
                      </a:rPr>
                      <m:t>𝑠𝑒𝑐𝑜𝑛𝑑𝑠</m:t>
                    </m:r>
                  </m:oMath>
                </a14:m>
                <a:endParaRPr lang="en-US" sz="1800" dirty="0">
                  <a:ea typeface="Cambria Math" panose="02040503050406030204" pitchFamily="18" charset="0"/>
                </a:endParaRP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𝐶</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𝐶</m:t>
                        </m:r>
                      </m:e>
                      <m:sub>
                        <m:r>
                          <a:rPr lang="en-US" sz="1800" i="1">
                            <a:latin typeface="Cambria Math" panose="02040503050406030204" pitchFamily="18" charset="0"/>
                            <a:ea typeface="Cambria Math" panose="02040503050406030204" pitchFamily="18" charset="0"/>
                          </a:rPr>
                          <m:t>𝑐𝑝𝑢</m:t>
                        </m:r>
                      </m:sub>
                    </m:sSub>
                    <m:r>
                      <a:rPr lang="en-US" sz="1800" i="1">
                        <a:latin typeface="Cambria Math" panose="02040503050406030204" pitchFamily="18" charset="0"/>
                        <a:ea typeface="Cambria Math" panose="02040503050406030204" pitchFamily="18" charset="0"/>
                      </a:rPr>
                      <m:t>=200 </m:t>
                    </m:r>
                    <m:r>
                      <a:rPr lang="en-US" sz="1800" i="1">
                        <a:latin typeface="Cambria Math" panose="02040503050406030204" pitchFamily="18" charset="0"/>
                        <a:ea typeface="Cambria Math" panose="02040503050406030204" pitchFamily="18" charset="0"/>
                      </a:rPr>
                      <m:t>𝑗𝑜𝑏𝑠</m:t>
                    </m:r>
                  </m:oMath>
                </a14:m>
                <a:endParaRPr lang="en-US" sz="1800" dirty="0">
                  <a:ea typeface="Cambria Math" panose="02040503050406030204" pitchFamily="18" charset="0"/>
                </a:endParaRP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𝐶</m:t>
                        </m:r>
                      </m:e>
                      <m:sub>
                        <m:r>
                          <a:rPr lang="en-US" sz="1800" i="1">
                            <a:latin typeface="Cambria Math" panose="02040503050406030204" pitchFamily="18" charset="0"/>
                            <a:ea typeface="Cambria Math" panose="02040503050406030204" pitchFamily="18" charset="0"/>
                          </a:rPr>
                          <m:t>𝑠𝑙𝑜𝑤</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𝑑𝑖𝑠𝑘</m:t>
                        </m:r>
                      </m:sub>
                    </m:sSub>
                    <m:r>
                      <a:rPr lang="en-US" sz="1800" i="1">
                        <a:latin typeface="Cambria Math" panose="02040503050406030204" pitchFamily="18" charset="0"/>
                        <a:ea typeface="Cambria Math" panose="02040503050406030204" pitchFamily="18" charset="0"/>
                      </a:rPr>
                      <m:t>=2000 </m:t>
                    </m:r>
                    <m:r>
                      <a:rPr lang="en-US" sz="1800" i="1">
                        <a:latin typeface="Cambria Math" panose="02040503050406030204" pitchFamily="18" charset="0"/>
                        <a:ea typeface="Cambria Math" panose="02040503050406030204" pitchFamily="18" charset="0"/>
                      </a:rPr>
                      <m:t>𝑗𝑜𝑏𝑠</m:t>
                    </m:r>
                  </m:oMath>
                </a14:m>
                <a:endParaRPr lang="en-US" sz="18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𝐶</m:t>
                        </m:r>
                      </m:e>
                      <m:sub>
                        <m:r>
                          <a:rPr lang="en-US" sz="1800" i="1">
                            <a:latin typeface="Cambria Math" panose="02040503050406030204" pitchFamily="18" charset="0"/>
                            <a:ea typeface="Cambria Math" panose="02040503050406030204" pitchFamily="18" charset="0"/>
                          </a:rPr>
                          <m:t>𝑓𝑎𝑠𝑡</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𝑑𝑖𝑠𝑘</m:t>
                        </m:r>
                      </m:sub>
                    </m:sSub>
                    <m:r>
                      <a:rPr lang="en-US" sz="1800" i="1">
                        <a:latin typeface="Cambria Math" panose="02040503050406030204" pitchFamily="18" charset="0"/>
                        <a:ea typeface="Cambria Math" panose="02040503050406030204" pitchFamily="18" charset="0"/>
                      </a:rPr>
                      <m:t>=20000 </m:t>
                    </m:r>
                    <m:r>
                      <a:rPr lang="en-US" sz="1800" i="1">
                        <a:latin typeface="Cambria Math" panose="02040503050406030204" pitchFamily="18" charset="0"/>
                        <a:ea typeface="Cambria Math" panose="02040503050406030204" pitchFamily="18" charset="0"/>
                      </a:rPr>
                      <m:t>𝑗𝑜𝑏𝑠</m:t>
                    </m:r>
                  </m:oMath>
                </a14:m>
                <a:endParaRPr lang="en-US" sz="1800" dirty="0">
                  <a:ea typeface="Cambria Math" panose="02040503050406030204" pitchFamily="18" charset="0"/>
                </a:endParaRPr>
              </a:p>
              <a:p>
                <a14:m>
                  <m:oMath xmlns:m="http://schemas.openxmlformats.org/officeDocument/2006/math">
                    <m:r>
                      <a:rPr lang="en-US" sz="1800" i="1">
                        <a:latin typeface="Cambria Math" panose="02040503050406030204" pitchFamily="18" charset="0"/>
                        <a:ea typeface="Cambria Math" panose="02040503050406030204" pitchFamily="18" charset="0"/>
                      </a:rPr>
                      <m:t>𝐸</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𝑍</m:t>
                        </m:r>
                      </m:e>
                    </m:d>
                    <m:r>
                      <a:rPr lang="en-US" sz="1800" i="1">
                        <a:latin typeface="Cambria Math" panose="02040503050406030204" pitchFamily="18" charset="0"/>
                        <a:ea typeface="Cambria Math" panose="02040503050406030204" pitchFamily="18" charset="0"/>
                      </a:rPr>
                      <m:t>=15 </m:t>
                    </m:r>
                    <m:r>
                      <a:rPr lang="en-US" sz="1800" i="1">
                        <a:latin typeface="Cambria Math" panose="02040503050406030204" pitchFamily="18" charset="0"/>
                        <a:ea typeface="Cambria Math" panose="02040503050406030204" pitchFamily="18" charset="0"/>
                      </a:rPr>
                      <m:t>𝑠𝑒𝑐𝑜𝑛𝑑𝑠</m:t>
                    </m:r>
                  </m:oMath>
                </a14:m>
                <a:endParaRPr lang="en-US" sz="1800" dirty="0">
                  <a:ea typeface="Cambria Math" panose="02040503050406030204" pitchFamily="18" charset="0"/>
                </a:endParaRPr>
              </a:p>
              <a:p>
                <a:r>
                  <a:rPr lang="en-US" sz="1800" dirty="0">
                    <a:ea typeface="Cambria Math" panose="02040503050406030204" pitchFamily="18" charset="0"/>
                  </a:rPr>
                  <a:t>N=20 users</a:t>
                </a:r>
              </a:p>
              <a:p>
                <a:endParaRPr lang="en-US" sz="2000" b="0" dirty="0">
                  <a:ea typeface="Cambria Math" panose="02040503050406030204" pitchFamily="18" charset="0"/>
                </a:endParaRPr>
              </a:p>
              <a:p>
                <a:endParaRPr lang="en-US" sz="2400" dirty="0"/>
              </a:p>
              <a:p>
                <a:endParaRPr lang="en-US" sz="2400" dirty="0"/>
              </a:p>
            </p:txBody>
          </p:sp>
        </mc:Choice>
        <mc:Fallback xmlns="">
          <p:sp>
            <p:nvSpPr>
              <p:cNvPr id="3" name="Content Placeholder 2">
                <a:extLst>
                  <a:ext uri="{FF2B5EF4-FFF2-40B4-BE49-F238E27FC236}">
                    <a16:creationId xmlns:a16="http://schemas.microsoft.com/office/drawing/2014/main" id="{C0E7D8DF-80B2-4941-ACB3-9B4EEE3B0335}"/>
                  </a:ext>
                </a:extLst>
              </p:cNvPr>
              <p:cNvSpPr>
                <a:spLocks noGrp="1" noRot="1" noChangeAspect="1" noMove="1" noResize="1" noEditPoints="1" noAdjustHandles="1" noChangeArrowheads="1" noChangeShapeType="1" noTextEdit="1"/>
              </p:cNvSpPr>
              <p:nvPr>
                <p:ph idx="1"/>
              </p:nvPr>
            </p:nvSpPr>
            <p:spPr>
              <a:xfrm>
                <a:off x="861400" y="1831450"/>
                <a:ext cx="4701200" cy="3733800"/>
              </a:xfrm>
              <a:blipFill>
                <a:blip r:embed="rId2"/>
                <a:stretch>
                  <a:fillRect l="-1887" t="-102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70AD8B8-4E13-ED44-9A85-DAD14C5039DA}"/>
              </a:ext>
            </a:extLst>
          </p:cNvPr>
          <p:cNvSpPr>
            <a:spLocks noGrp="1"/>
          </p:cNvSpPr>
          <p:nvPr>
            <p:ph type="sldNum" idx="12"/>
          </p:nvPr>
        </p:nvSpPr>
        <p:spPr/>
        <p:txBody>
          <a:bodyPr/>
          <a:lstStyle/>
          <a:p>
            <a:fld id="{00000000-1234-1234-1234-123412341234}" type="slidenum">
              <a:rPr lang="en" smtClean="0"/>
              <a:pPr/>
              <a:t>39</a:t>
            </a:fld>
            <a:endParaRPr lang="en"/>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9BE8493-629B-F947-A2AB-0B9421284D77}"/>
                  </a:ext>
                </a:extLst>
              </p:cNvPr>
              <p:cNvSpPr txBox="1">
                <a:spLocks/>
              </p:cNvSpPr>
              <p:nvPr/>
            </p:nvSpPr>
            <p:spPr>
              <a:xfrm>
                <a:off x="4506300" y="1696775"/>
                <a:ext cx="4536100" cy="346445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Courier New" panose="02070309020205020404" pitchFamily="49" charset="0"/>
                  <a:buChar char="o"/>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𝐷</m:t>
                        </m:r>
                      </m:e>
                      <m:sub>
                        <m:r>
                          <a:rPr lang="en-US" sz="2400" i="1">
                            <a:latin typeface="Cambria Math" panose="02040503050406030204" pitchFamily="18" charset="0"/>
                            <a:ea typeface="Cambria Math" panose="02040503050406030204" pitchFamily="18" charset="0"/>
                          </a:rPr>
                          <m:t>𝑐𝑝𝑢</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2 </m:t>
                    </m:r>
                    <m:r>
                      <a:rPr lang="en-US" sz="2400" b="0" i="1" smtClean="0">
                        <a:latin typeface="Cambria Math" panose="02040503050406030204" pitchFamily="18" charset="0"/>
                        <a:ea typeface="Cambria Math" panose="02040503050406030204" pitchFamily="18" charset="0"/>
                      </a:rPr>
                      <m:t>𝑠𝑒𝑐</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𝑗𝑜𝑏</m:t>
                    </m:r>
                  </m:oMath>
                </a14:m>
                <a:endParaRPr lang="en-US" sz="2400" dirty="0"/>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𝐷</m:t>
                        </m:r>
                      </m:e>
                      <m:sub>
                        <m:r>
                          <a:rPr lang="en-US" sz="2400" i="1">
                            <a:latin typeface="Cambria Math" panose="02040503050406030204" pitchFamily="18" charset="0"/>
                            <a:ea typeface="Cambria Math" panose="02040503050406030204" pitchFamily="18" charset="0"/>
                          </a:rPr>
                          <m:t>𝑠𝑙𝑜𝑤</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𝑑𝑖𝑠𝑘</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0.5 </m:t>
                    </m:r>
                    <m:r>
                      <a:rPr lang="en-US" sz="2400" i="1">
                        <a:latin typeface="Cambria Math" panose="02040503050406030204" pitchFamily="18" charset="0"/>
                        <a:ea typeface="Cambria Math" panose="02040503050406030204" pitchFamily="18" charset="0"/>
                      </a:rPr>
                      <m:t>𝑠𝑒𝑐</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𝑗𝑜𝑏</m:t>
                    </m:r>
                  </m:oMath>
                </a14:m>
                <a:endParaRPr lang="en-US" sz="24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𝐷</m:t>
                        </m:r>
                      </m:e>
                      <m:sub>
                        <m:r>
                          <a:rPr lang="en-US" sz="2400" i="1">
                            <a:latin typeface="Cambria Math" panose="02040503050406030204" pitchFamily="18" charset="0"/>
                            <a:ea typeface="Cambria Math" panose="02040503050406030204" pitchFamily="18" charset="0"/>
                          </a:rPr>
                          <m:t>𝑓𝑎𝑠𝑡</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𝑑𝑖𝑠𝑘</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3</m:t>
                    </m:r>
                    <m:r>
                      <a:rPr lang="en-US" sz="2400" i="1">
                        <a:latin typeface="Cambria Math" panose="02040503050406030204" pitchFamily="18" charset="0"/>
                        <a:ea typeface="Cambria Math" panose="02040503050406030204" pitchFamily="18" charset="0"/>
                      </a:rPr>
                      <m:t>𝑠𝑒𝑐</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𝑗𝑜𝑏</m:t>
                    </m:r>
                  </m:oMath>
                </a14:m>
                <a:endParaRPr lang="en-US" sz="2400" dirty="0">
                  <a:ea typeface="Cambria Math" panose="02040503050406030204" pitchFamily="18" charset="0"/>
                </a:endParaRPr>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𝐸</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𝑉</m:t>
                        </m:r>
                      </m:e>
                      <m:sub>
                        <m:r>
                          <a:rPr lang="en-US" sz="2400" i="1">
                            <a:latin typeface="Cambria Math" panose="02040503050406030204" pitchFamily="18" charset="0"/>
                            <a:ea typeface="Cambria Math" panose="02040503050406030204" pitchFamily="18" charset="0"/>
                          </a:rPr>
                          <m:t>𝑐𝑝𝑢</m:t>
                        </m:r>
                      </m:sub>
                    </m:sSub>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1 </m:t>
                    </m:r>
                    <m:r>
                      <a:rPr lang="en-US" sz="2400" b="0" i="1" smtClean="0">
                        <a:latin typeface="Cambria Math" panose="02040503050406030204" pitchFamily="18" charset="0"/>
                        <a:ea typeface="Cambria Math" panose="02040503050406030204" pitchFamily="18" charset="0"/>
                      </a:rPr>
                      <m:t>𝑣𝑖𝑠𝑖𝑡</m:t>
                    </m:r>
                    <m:r>
                      <a:rPr lang="en-US" sz="2400" b="0" i="1" smtClean="0">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𝑗𝑜𝑏</m:t>
                    </m:r>
                  </m:oMath>
                </a14:m>
                <a:endParaRPr lang="en-US" sz="2400" dirty="0">
                  <a:ea typeface="Cambria Math" panose="02040503050406030204" pitchFamily="18" charset="0"/>
                </a:endParaRPr>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𝑉</m:t>
                        </m:r>
                      </m:e>
                      <m:sub>
                        <m:r>
                          <a:rPr lang="en-US" sz="2400" b="0" i="1" smtClean="0">
                            <a:latin typeface="Cambria Math" panose="02040503050406030204" pitchFamily="18" charset="0"/>
                            <a:ea typeface="Cambria Math" panose="02040503050406030204" pitchFamily="18" charset="0"/>
                          </a:rPr>
                          <m:t>𝑠𝑙𝑜𝑤</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𝑑𝑖𝑠𝑘</m:t>
                        </m:r>
                      </m:sub>
                    </m:sSub>
                    <m:r>
                      <a:rPr lang="en-US" sz="2400" i="1">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0</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𝑣𝑖𝑠𝑖𝑡</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𝑗𝑜𝑏</m:t>
                    </m:r>
                  </m:oMath>
                </a14:m>
                <a:endParaRPr lang="en-US" sz="24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𝑉</m:t>
                        </m:r>
                      </m:e>
                      <m:sub>
                        <m:r>
                          <a:rPr lang="en-US" sz="2400" b="0" i="1" smtClean="0">
                            <a:latin typeface="Cambria Math" panose="02040503050406030204" pitchFamily="18" charset="0"/>
                            <a:ea typeface="Cambria Math" panose="02040503050406030204" pitchFamily="18" charset="0"/>
                          </a:rPr>
                          <m:t>𝑓𝑎𝑠𝑡</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𝑑𝑖𝑠𝑘</m:t>
                        </m:r>
                      </m:sub>
                    </m:sSub>
                    <m:r>
                      <a:rPr lang="en-US" sz="2400" i="1">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00</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𝑣𝑖𝑠𝑖𝑡</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𝑗𝑜𝑏</m:t>
                    </m:r>
                  </m:oMath>
                </a14:m>
                <a:endParaRPr lang="en-US" sz="2400" dirty="0">
                  <a:ea typeface="Cambria Math" panose="02040503050406030204" pitchFamily="18" charset="0"/>
                </a:endParaRPr>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e>
                      <m:sub>
                        <m:r>
                          <a:rPr lang="en-US" sz="2400" i="1">
                            <a:latin typeface="Cambria Math" panose="02040503050406030204" pitchFamily="18" charset="0"/>
                            <a:ea typeface="Cambria Math" panose="02040503050406030204" pitchFamily="18" charset="0"/>
                          </a:rPr>
                          <m:t>𝑐𝑝𝑢</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2</m:t>
                    </m:r>
                    <m:r>
                      <a:rPr lang="en-US" sz="2400" i="1">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𝑠𝑒𝑐</m:t>
                    </m:r>
                    <m:r>
                      <a:rPr lang="en-US" sz="2400" i="1">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𝑣𝑖𝑠𝑡</m:t>
                    </m:r>
                  </m:oMath>
                </a14:m>
                <a:endParaRPr lang="en-US" sz="2400" dirty="0">
                  <a:ea typeface="Cambria Math" panose="02040503050406030204" pitchFamily="18" charset="0"/>
                </a:endParaRPr>
              </a:p>
              <a:p>
                <a14:m>
                  <m:oMath xmlns:m="http://schemas.openxmlformats.org/officeDocument/2006/math">
                    <m:sSub>
                      <m:sSubPr>
                        <m:ctrlPr>
                          <a:rPr lang="en-US" sz="2400" i="1" smtClean="0">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e>
                      <m:sub>
                        <m:r>
                          <m:rPr>
                            <m:sty m:val="p"/>
                          </m:rPr>
                          <a:rPr lang="en-US" sz="2400" i="0">
                            <a:latin typeface="Cambria Math" panose="02040503050406030204" pitchFamily="18" charset="0"/>
                            <a:ea typeface="Cambria Math" panose="02040503050406030204" pitchFamily="18" charset="0"/>
                          </a:rPr>
                          <m:t>slow</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𝑑𝑖𝑠𝑘</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0.5</m:t>
                    </m:r>
                    <m:r>
                      <a:rPr lang="en-US" sz="2400" i="1">
                        <a:latin typeface="Cambria Math" panose="02040503050406030204" pitchFamily="18" charset="0"/>
                        <a:ea typeface="Cambria Math" panose="02040503050406030204" pitchFamily="18" charset="0"/>
                      </a:rPr>
                      <m:t>𝑠𝑒𝑐</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𝑣𝑖𝑠𝑡</m:t>
                    </m:r>
                  </m:oMath>
                </a14:m>
                <a:endParaRPr lang="en-US" sz="24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𝐸</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𝑆</m:t>
                        </m:r>
                      </m:e>
                      <m:sub>
                        <m:r>
                          <a:rPr lang="en-US" sz="2400" i="1">
                            <a:latin typeface="Cambria Math" panose="02040503050406030204" pitchFamily="18" charset="0"/>
                            <a:ea typeface="Cambria Math" panose="02040503050406030204" pitchFamily="18" charset="0"/>
                          </a:rPr>
                          <m:t>𝑓𝑎𝑠𝑡</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𝑑𝑖𝑠𝑘</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.03</m:t>
                    </m:r>
                    <m:r>
                      <a:rPr lang="en-US" sz="2400" i="1">
                        <a:latin typeface="Cambria Math" panose="02040503050406030204" pitchFamily="18" charset="0"/>
                        <a:ea typeface="Cambria Math" panose="02040503050406030204" pitchFamily="18" charset="0"/>
                      </a:rPr>
                      <m:t>𝑠𝑒𝑐</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ea typeface="Cambria Math" panose="02040503050406030204" pitchFamily="18" charset="0"/>
                      </a:rPr>
                      <m:t>𝑣𝑖𝑠𝑡</m:t>
                    </m:r>
                  </m:oMath>
                </a14:m>
                <a:endParaRPr lang="en-US" sz="2400" dirty="0">
                  <a:ea typeface="Cambria Math" panose="02040503050406030204" pitchFamily="18" charset="0"/>
                </a:endParaRPr>
              </a:p>
              <a:p>
                <a:endParaRPr lang="en-US" sz="2800" dirty="0">
                  <a:ea typeface="Cambria Math" panose="02040503050406030204" pitchFamily="18" charset="0"/>
                </a:endParaRPr>
              </a:p>
              <a:p>
                <a:endParaRPr lang="en-US" dirty="0"/>
              </a:p>
              <a:p>
                <a:endParaRPr lang="en-US" dirty="0"/>
              </a:p>
            </p:txBody>
          </p:sp>
        </mc:Choice>
        <mc:Fallback xmlns="">
          <p:sp>
            <p:nvSpPr>
              <p:cNvPr id="9" name="Content Placeholder 2">
                <a:extLst>
                  <a:ext uri="{FF2B5EF4-FFF2-40B4-BE49-F238E27FC236}">
                    <a16:creationId xmlns:a16="http://schemas.microsoft.com/office/drawing/2014/main" id="{89BE8493-629B-F947-A2AB-0B9421284D77}"/>
                  </a:ext>
                </a:extLst>
              </p:cNvPr>
              <p:cNvSpPr txBox="1">
                <a:spLocks noRot="1" noChangeAspect="1" noMove="1" noResize="1" noEditPoints="1" noAdjustHandles="1" noChangeArrowheads="1" noChangeShapeType="1" noTextEdit="1"/>
              </p:cNvSpPr>
              <p:nvPr/>
            </p:nvSpPr>
            <p:spPr>
              <a:xfrm>
                <a:off x="4506300" y="1696775"/>
                <a:ext cx="4536100" cy="3464450"/>
              </a:xfrm>
              <a:prstGeom prst="rect">
                <a:avLst/>
              </a:prstGeom>
              <a:blipFill>
                <a:blip r:embed="rId3"/>
                <a:stretch>
                  <a:fillRect l="-1676" b="-29304"/>
                </a:stretch>
              </a:blipFill>
              <a:ln>
                <a:noFill/>
              </a:ln>
            </p:spPr>
            <p:txBody>
              <a:bodyPr/>
              <a:lstStyle/>
              <a:p>
                <a:r>
                  <a:rPr lang="en-US">
                    <a:noFill/>
                  </a:rPr>
                  <a:t> </a:t>
                </a:r>
              </a:p>
            </p:txBody>
          </p:sp>
        </mc:Fallback>
      </mc:AlternateContent>
      <p:sp>
        <p:nvSpPr>
          <p:cNvPr id="6" name="Rounded Rectangular Callout 5">
            <a:extLst>
              <a:ext uri="{FF2B5EF4-FFF2-40B4-BE49-F238E27FC236}">
                <a16:creationId xmlns:a16="http://schemas.microsoft.com/office/drawing/2014/main" id="{52414FC4-4500-1E46-9B71-10A4272E5D2D}"/>
              </a:ext>
            </a:extLst>
          </p:cNvPr>
          <p:cNvSpPr/>
          <p:nvPr/>
        </p:nvSpPr>
        <p:spPr>
          <a:xfrm>
            <a:off x="8471749" y="620200"/>
            <a:ext cx="3559584" cy="1272564"/>
          </a:xfrm>
          <a:prstGeom prst="wedgeRoundRectCallout">
            <a:avLst>
              <a:gd name="adj1" fmla="val -61831"/>
              <a:gd name="adj2" fmla="val 26141"/>
              <a:gd name="adj3" fmla="val 16667"/>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latin typeface="Happy Monkey" panose="02000500000000020004" pitchFamily="2" charset="0"/>
              </a:rPr>
              <a:t>Faster CPU? </a:t>
            </a:r>
          </a:p>
          <a:p>
            <a:pPr algn="ctr"/>
            <a:r>
              <a:rPr lang="en-US" sz="2000" dirty="0">
                <a:solidFill>
                  <a:srgbClr val="0070C0"/>
                </a:solidFill>
                <a:latin typeface="Happy Monkey" panose="02000500000000020004" pitchFamily="2" charset="0"/>
              </a:rPr>
              <a:t>Replace it with twice faster one</a:t>
            </a:r>
          </a:p>
        </p:txBody>
      </p:sp>
    </p:spTree>
    <p:extLst>
      <p:ext uri="{BB962C8B-B14F-4D97-AF65-F5344CB8AC3E}">
        <p14:creationId xmlns:p14="http://schemas.microsoft.com/office/powerpoint/2010/main" val="23278182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3" name="Title 2">
            <a:extLst>
              <a:ext uri="{FF2B5EF4-FFF2-40B4-BE49-F238E27FC236}">
                <a16:creationId xmlns:a16="http://schemas.microsoft.com/office/drawing/2014/main" id="{68ADF0EE-21DA-ED4D-A76A-B056469F12C3}"/>
              </a:ext>
            </a:extLst>
          </p:cNvPr>
          <p:cNvSpPr>
            <a:spLocks noGrp="1"/>
          </p:cNvSpPr>
          <p:nvPr>
            <p:ph type="ctrTitle"/>
          </p:nvPr>
        </p:nvSpPr>
        <p:spPr/>
        <p:txBody>
          <a:bodyPr/>
          <a:lstStyle/>
          <a:p>
            <a:r>
              <a:rPr lang="en-US" dirty="0"/>
              <a:t>Course </a:t>
            </a:r>
            <a:r>
              <a:rPr lang="en-US" dirty="0" err="1"/>
              <a:t>Overivew</a:t>
            </a:r>
            <a:endParaRPr lang="en-US" dirty="0"/>
          </a:p>
        </p:txBody>
      </p:sp>
      <p:sp>
        <p:nvSpPr>
          <p:cNvPr id="5" name="Subtitle 4">
            <a:extLst>
              <a:ext uri="{FF2B5EF4-FFF2-40B4-BE49-F238E27FC236}">
                <a16:creationId xmlns:a16="http://schemas.microsoft.com/office/drawing/2014/main" id="{FDBA82CD-9F20-E045-86D6-A0C2CEF96154}"/>
              </a:ext>
            </a:extLst>
          </p:cNvPr>
          <p:cNvSpPr>
            <a:spLocks noGrp="1"/>
          </p:cNvSpPr>
          <p:nvPr>
            <p:ph type="subTitle" idx="1"/>
          </p:nvPr>
        </p:nvSpPr>
        <p:spPr/>
        <p:txBody>
          <a:bodyPr/>
          <a:lstStyle/>
          <a:p>
            <a:endParaRPr lang="en-US"/>
          </a:p>
        </p:txBody>
      </p:sp>
      <p:sp>
        <p:nvSpPr>
          <p:cNvPr id="113" name="Google Shape;113;p15"/>
          <p:cNvSpPr txBox="1">
            <a:spLocks noGrp="1"/>
          </p:cNvSpPr>
          <p:nvPr>
            <p:ph type="sldNum" idx="12"/>
          </p:nvPr>
        </p:nvSpPr>
        <p:spPr>
          <a:xfrm>
            <a:off x="1523875" y="6440375"/>
            <a:ext cx="9144000" cy="417900"/>
          </a:xfrm>
          <a:prstGeom prst="rect">
            <a:avLst/>
          </a:prstGeom>
        </p:spPr>
        <p:txBody>
          <a:bodyPr spcFirstLastPara="1" wrap="square" lIns="91425" tIns="91425" rIns="91425" bIns="91425" anchor="t" anchorCtr="0">
            <a:noAutofit/>
          </a:bodyPr>
          <a:lstStyle/>
          <a:p>
            <a:fld id="{00000000-1234-1234-1234-123412341234}" type="slidenum">
              <a:rPr lang="en"/>
              <a:pPr/>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E1D14-55C0-6C4F-BB7F-AD6C66F67860}"/>
              </a:ext>
            </a:extLst>
          </p:cNvPr>
          <p:cNvSpPr>
            <a:spLocks noGrp="1"/>
          </p:cNvSpPr>
          <p:nvPr>
            <p:ph type="title"/>
          </p:nvPr>
        </p:nvSpPr>
        <p:spPr/>
        <p:txBody>
          <a:bodyPr/>
          <a:lstStyle/>
          <a:p>
            <a:r>
              <a:rPr lang="en-US" dirty="0"/>
              <a:t>More on modification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E7D8DF-80B2-4941-ACB3-9B4EEE3B0335}"/>
                  </a:ext>
                </a:extLst>
              </p:cNvPr>
              <p:cNvSpPr>
                <a:spLocks noGrp="1"/>
              </p:cNvSpPr>
              <p:nvPr>
                <p:ph idx="1"/>
              </p:nvPr>
            </p:nvSpPr>
            <p:spPr>
              <a:xfrm>
                <a:off x="861400" y="1831450"/>
                <a:ext cx="4701200" cy="3733800"/>
              </a:xfrm>
            </p:spPr>
            <p:txBody>
              <a:bodyPr/>
              <a:lstStyle/>
              <a:p>
                <a:r>
                  <a:rPr lang="en-US" sz="1800" dirty="0"/>
                  <a:t>T=650 seconds</a:t>
                </a: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𝐵</m:t>
                        </m:r>
                      </m:e>
                      <m:sub>
                        <m:r>
                          <a:rPr lang="en-US" sz="1800" i="1">
                            <a:latin typeface="Cambria Math" panose="02040503050406030204" pitchFamily="18" charset="0"/>
                            <a:ea typeface="Cambria Math" panose="02040503050406030204" pitchFamily="18" charset="0"/>
                          </a:rPr>
                          <m:t>𝑐𝑝𝑢</m:t>
                        </m:r>
                      </m:sub>
                    </m:sSub>
                    <m:r>
                      <a:rPr lang="en-US" sz="1800" i="1">
                        <a:latin typeface="Cambria Math" panose="02040503050406030204" pitchFamily="18" charset="0"/>
                        <a:ea typeface="Cambria Math" panose="02040503050406030204" pitchFamily="18" charset="0"/>
                      </a:rPr>
                      <m:t>=400</m:t>
                    </m:r>
                  </m:oMath>
                </a14:m>
                <a:r>
                  <a:rPr lang="en-US" sz="1800" dirty="0"/>
                  <a:t> seconds</a:t>
                </a: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𝐵</m:t>
                        </m:r>
                      </m:e>
                      <m:sub>
                        <m:r>
                          <a:rPr lang="en-US" sz="1800" i="1">
                            <a:latin typeface="Cambria Math" panose="02040503050406030204" pitchFamily="18" charset="0"/>
                            <a:ea typeface="Cambria Math" panose="02040503050406030204" pitchFamily="18" charset="0"/>
                          </a:rPr>
                          <m:t>𝑠𝑙𝑜𝑤</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𝑑𝑖𝑠𝑘</m:t>
                        </m:r>
                      </m:sub>
                    </m:sSub>
                    <m:r>
                      <a:rPr lang="en-US" sz="1800" i="1">
                        <a:latin typeface="Cambria Math" panose="02040503050406030204" pitchFamily="18" charset="0"/>
                        <a:ea typeface="Cambria Math" panose="02040503050406030204" pitchFamily="18" charset="0"/>
                      </a:rPr>
                      <m:t>=100 </m:t>
                    </m:r>
                    <m:r>
                      <a:rPr lang="en-US" sz="1800" i="1">
                        <a:latin typeface="Cambria Math" panose="02040503050406030204" pitchFamily="18" charset="0"/>
                        <a:ea typeface="Cambria Math" panose="02040503050406030204" pitchFamily="18" charset="0"/>
                      </a:rPr>
                      <m:t>𝑠𝑒𝑐𝑜𝑛𝑑𝑠</m:t>
                    </m:r>
                  </m:oMath>
                </a14:m>
                <a:endParaRPr lang="en-US" sz="18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𝐵</m:t>
                        </m:r>
                      </m:e>
                      <m:sub>
                        <m:r>
                          <a:rPr lang="en-US" sz="1800" i="1">
                            <a:latin typeface="Cambria Math" panose="02040503050406030204" pitchFamily="18" charset="0"/>
                            <a:ea typeface="Cambria Math" panose="02040503050406030204" pitchFamily="18" charset="0"/>
                          </a:rPr>
                          <m:t>𝑓𝑎𝑠𝑡</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𝑑𝑖𝑠𝑘</m:t>
                        </m:r>
                      </m:sub>
                    </m:sSub>
                    <m:r>
                      <a:rPr lang="en-US" sz="1800" i="1">
                        <a:latin typeface="Cambria Math" panose="02040503050406030204" pitchFamily="18" charset="0"/>
                        <a:ea typeface="Cambria Math" panose="02040503050406030204" pitchFamily="18" charset="0"/>
                      </a:rPr>
                      <m:t>=600 </m:t>
                    </m:r>
                    <m:r>
                      <a:rPr lang="en-US" sz="1800" i="1">
                        <a:latin typeface="Cambria Math" panose="02040503050406030204" pitchFamily="18" charset="0"/>
                        <a:ea typeface="Cambria Math" panose="02040503050406030204" pitchFamily="18" charset="0"/>
                      </a:rPr>
                      <m:t>𝑠𝑒𝑐𝑜𝑛𝑑𝑠</m:t>
                    </m:r>
                  </m:oMath>
                </a14:m>
                <a:endParaRPr lang="en-US" sz="1800" dirty="0">
                  <a:ea typeface="Cambria Math" panose="02040503050406030204" pitchFamily="18" charset="0"/>
                </a:endParaRP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𝐶</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𝐶</m:t>
                        </m:r>
                      </m:e>
                      <m:sub>
                        <m:r>
                          <a:rPr lang="en-US" sz="1800" i="1">
                            <a:latin typeface="Cambria Math" panose="02040503050406030204" pitchFamily="18" charset="0"/>
                            <a:ea typeface="Cambria Math" panose="02040503050406030204" pitchFamily="18" charset="0"/>
                          </a:rPr>
                          <m:t>𝑐𝑝𝑢</m:t>
                        </m:r>
                      </m:sub>
                    </m:sSub>
                    <m:r>
                      <a:rPr lang="en-US" sz="1800" i="1">
                        <a:latin typeface="Cambria Math" panose="02040503050406030204" pitchFamily="18" charset="0"/>
                        <a:ea typeface="Cambria Math" panose="02040503050406030204" pitchFamily="18" charset="0"/>
                      </a:rPr>
                      <m:t>=200 </m:t>
                    </m:r>
                    <m:r>
                      <a:rPr lang="en-US" sz="1800" i="1">
                        <a:latin typeface="Cambria Math" panose="02040503050406030204" pitchFamily="18" charset="0"/>
                        <a:ea typeface="Cambria Math" panose="02040503050406030204" pitchFamily="18" charset="0"/>
                      </a:rPr>
                      <m:t>𝑗𝑜𝑏𝑠</m:t>
                    </m:r>
                  </m:oMath>
                </a14:m>
                <a:endParaRPr lang="en-US" sz="1800" dirty="0">
                  <a:ea typeface="Cambria Math" panose="02040503050406030204" pitchFamily="18" charset="0"/>
                </a:endParaRP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𝐶</m:t>
                        </m:r>
                      </m:e>
                      <m:sub>
                        <m:r>
                          <a:rPr lang="en-US" sz="1800" i="1">
                            <a:latin typeface="Cambria Math" panose="02040503050406030204" pitchFamily="18" charset="0"/>
                            <a:ea typeface="Cambria Math" panose="02040503050406030204" pitchFamily="18" charset="0"/>
                          </a:rPr>
                          <m:t>𝑠𝑙𝑜𝑤</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𝑑𝑖𝑠𝑘</m:t>
                        </m:r>
                      </m:sub>
                    </m:sSub>
                    <m:r>
                      <a:rPr lang="en-US" sz="1800" i="1">
                        <a:latin typeface="Cambria Math" panose="02040503050406030204" pitchFamily="18" charset="0"/>
                        <a:ea typeface="Cambria Math" panose="02040503050406030204" pitchFamily="18" charset="0"/>
                      </a:rPr>
                      <m:t>=2000 </m:t>
                    </m:r>
                    <m:r>
                      <a:rPr lang="en-US" sz="1800" i="1">
                        <a:latin typeface="Cambria Math" panose="02040503050406030204" pitchFamily="18" charset="0"/>
                        <a:ea typeface="Cambria Math" panose="02040503050406030204" pitchFamily="18" charset="0"/>
                      </a:rPr>
                      <m:t>𝑗𝑜𝑏𝑠</m:t>
                    </m:r>
                  </m:oMath>
                </a14:m>
                <a:endParaRPr lang="en-US" sz="18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𝐶</m:t>
                        </m:r>
                      </m:e>
                      <m:sub>
                        <m:r>
                          <a:rPr lang="en-US" sz="1800" i="1">
                            <a:latin typeface="Cambria Math" panose="02040503050406030204" pitchFamily="18" charset="0"/>
                            <a:ea typeface="Cambria Math" panose="02040503050406030204" pitchFamily="18" charset="0"/>
                          </a:rPr>
                          <m:t>𝑓𝑎𝑠𝑡</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𝑑𝑖𝑠𝑘</m:t>
                        </m:r>
                      </m:sub>
                    </m:sSub>
                    <m:r>
                      <a:rPr lang="en-US" sz="1800" i="1">
                        <a:latin typeface="Cambria Math" panose="02040503050406030204" pitchFamily="18" charset="0"/>
                        <a:ea typeface="Cambria Math" panose="02040503050406030204" pitchFamily="18" charset="0"/>
                      </a:rPr>
                      <m:t>=20000 </m:t>
                    </m:r>
                    <m:r>
                      <a:rPr lang="en-US" sz="1800" i="1">
                        <a:latin typeface="Cambria Math" panose="02040503050406030204" pitchFamily="18" charset="0"/>
                        <a:ea typeface="Cambria Math" panose="02040503050406030204" pitchFamily="18" charset="0"/>
                      </a:rPr>
                      <m:t>𝑗𝑜𝑏𝑠</m:t>
                    </m:r>
                  </m:oMath>
                </a14:m>
                <a:endParaRPr lang="en-US" sz="1800" dirty="0">
                  <a:ea typeface="Cambria Math" panose="02040503050406030204" pitchFamily="18" charset="0"/>
                </a:endParaRPr>
              </a:p>
              <a:p>
                <a14:m>
                  <m:oMath xmlns:m="http://schemas.openxmlformats.org/officeDocument/2006/math">
                    <m:r>
                      <a:rPr lang="en-US" sz="1800" i="1">
                        <a:latin typeface="Cambria Math" panose="02040503050406030204" pitchFamily="18" charset="0"/>
                        <a:ea typeface="Cambria Math" panose="02040503050406030204" pitchFamily="18" charset="0"/>
                      </a:rPr>
                      <m:t>𝐸</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𝑍</m:t>
                        </m:r>
                      </m:e>
                    </m:d>
                    <m:r>
                      <a:rPr lang="en-US" sz="1800" i="1">
                        <a:latin typeface="Cambria Math" panose="02040503050406030204" pitchFamily="18" charset="0"/>
                        <a:ea typeface="Cambria Math" panose="02040503050406030204" pitchFamily="18" charset="0"/>
                      </a:rPr>
                      <m:t>=15 </m:t>
                    </m:r>
                    <m:r>
                      <a:rPr lang="en-US" sz="1800" i="1">
                        <a:latin typeface="Cambria Math" panose="02040503050406030204" pitchFamily="18" charset="0"/>
                        <a:ea typeface="Cambria Math" panose="02040503050406030204" pitchFamily="18" charset="0"/>
                      </a:rPr>
                      <m:t>𝑠𝑒𝑐𝑜𝑛𝑑𝑠</m:t>
                    </m:r>
                  </m:oMath>
                </a14:m>
                <a:endParaRPr lang="en-US" sz="1800" dirty="0">
                  <a:ea typeface="Cambria Math" panose="02040503050406030204" pitchFamily="18" charset="0"/>
                </a:endParaRPr>
              </a:p>
              <a:p>
                <a:r>
                  <a:rPr lang="en-US" sz="1800" dirty="0">
                    <a:ea typeface="Cambria Math" panose="02040503050406030204" pitchFamily="18" charset="0"/>
                  </a:rPr>
                  <a:t>N=20 users</a:t>
                </a:r>
              </a:p>
              <a:p>
                <a:endParaRPr lang="en-US" sz="2000" b="0" dirty="0">
                  <a:ea typeface="Cambria Math" panose="02040503050406030204" pitchFamily="18" charset="0"/>
                </a:endParaRPr>
              </a:p>
              <a:p>
                <a:endParaRPr lang="en-US" sz="2400" dirty="0"/>
              </a:p>
              <a:p>
                <a:endParaRPr lang="en-US" sz="2400" dirty="0"/>
              </a:p>
            </p:txBody>
          </p:sp>
        </mc:Choice>
        <mc:Fallback xmlns="">
          <p:sp>
            <p:nvSpPr>
              <p:cNvPr id="3" name="Content Placeholder 2">
                <a:extLst>
                  <a:ext uri="{FF2B5EF4-FFF2-40B4-BE49-F238E27FC236}">
                    <a16:creationId xmlns:a16="http://schemas.microsoft.com/office/drawing/2014/main" id="{C0E7D8DF-80B2-4941-ACB3-9B4EEE3B0335}"/>
                  </a:ext>
                </a:extLst>
              </p:cNvPr>
              <p:cNvSpPr>
                <a:spLocks noGrp="1" noRot="1" noChangeAspect="1" noMove="1" noResize="1" noEditPoints="1" noAdjustHandles="1" noChangeArrowheads="1" noChangeShapeType="1" noTextEdit="1"/>
              </p:cNvSpPr>
              <p:nvPr>
                <p:ph idx="1"/>
              </p:nvPr>
            </p:nvSpPr>
            <p:spPr>
              <a:xfrm>
                <a:off x="861400" y="1831450"/>
                <a:ext cx="4701200" cy="3733800"/>
              </a:xfrm>
              <a:blipFill>
                <a:blip r:embed="rId2"/>
                <a:stretch>
                  <a:fillRect l="-1887" t="-102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70AD8B8-4E13-ED44-9A85-DAD14C5039DA}"/>
              </a:ext>
            </a:extLst>
          </p:cNvPr>
          <p:cNvSpPr>
            <a:spLocks noGrp="1"/>
          </p:cNvSpPr>
          <p:nvPr>
            <p:ph type="sldNum" idx="12"/>
          </p:nvPr>
        </p:nvSpPr>
        <p:spPr/>
        <p:txBody>
          <a:bodyPr/>
          <a:lstStyle/>
          <a:p>
            <a:fld id="{00000000-1234-1234-1234-123412341234}" type="slidenum">
              <a:rPr lang="en" smtClean="0"/>
              <a:pPr/>
              <a:t>40</a:t>
            </a:fld>
            <a:endParaRPr lang="en"/>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9BE8493-629B-F947-A2AB-0B9421284D77}"/>
                  </a:ext>
                </a:extLst>
              </p:cNvPr>
              <p:cNvSpPr txBox="1">
                <a:spLocks/>
              </p:cNvSpPr>
              <p:nvPr/>
            </p:nvSpPr>
            <p:spPr>
              <a:xfrm>
                <a:off x="4361352" y="1831450"/>
                <a:ext cx="4536100" cy="346445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Courier New" panose="02070309020205020404" pitchFamily="49" charset="0"/>
                  <a:buChar char="o"/>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𝐷</m:t>
                        </m:r>
                      </m:e>
                      <m:sub>
                        <m:r>
                          <a:rPr lang="en-US" sz="2000" i="1">
                            <a:latin typeface="Cambria Math" panose="02040503050406030204" pitchFamily="18" charset="0"/>
                            <a:ea typeface="Cambria Math" panose="02040503050406030204" pitchFamily="18" charset="0"/>
                          </a:rPr>
                          <m:t>𝑐𝑝𝑢</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2 </m:t>
                    </m:r>
                    <m:r>
                      <a:rPr lang="en-US" sz="2000" b="0" i="1" smtClean="0">
                        <a:latin typeface="Cambria Math" panose="02040503050406030204" pitchFamily="18" charset="0"/>
                        <a:ea typeface="Cambria Math" panose="02040503050406030204" pitchFamily="18" charset="0"/>
                      </a:rPr>
                      <m:t>𝑠𝑒𝑐</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𝑗𝑜𝑏</m:t>
                    </m:r>
                  </m:oMath>
                </a14:m>
                <a:endParaRPr lang="en-US" sz="2000" dirty="0"/>
              </a:p>
              <a:p>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𝐷</m:t>
                        </m:r>
                      </m:e>
                      <m:sub>
                        <m:r>
                          <a:rPr lang="en-US" sz="2000" i="1">
                            <a:latin typeface="Cambria Math" panose="02040503050406030204" pitchFamily="18" charset="0"/>
                            <a:ea typeface="Cambria Math" panose="02040503050406030204" pitchFamily="18" charset="0"/>
                          </a:rPr>
                          <m:t>𝑠𝑙𝑜𝑤</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𝑑𝑖𝑠𝑘</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0.5 </m:t>
                    </m:r>
                    <m:r>
                      <a:rPr lang="en-US" sz="2000" i="1">
                        <a:latin typeface="Cambria Math" panose="02040503050406030204" pitchFamily="18" charset="0"/>
                        <a:ea typeface="Cambria Math" panose="02040503050406030204" pitchFamily="18" charset="0"/>
                      </a:rPr>
                      <m:t>𝑠𝑒𝑐</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𝑗𝑜𝑏</m:t>
                    </m:r>
                  </m:oMath>
                </a14:m>
                <a:endParaRPr lang="en-US" sz="20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𝐷</m:t>
                        </m:r>
                      </m:e>
                      <m:sub>
                        <m:r>
                          <a:rPr lang="en-US" sz="2000" i="1">
                            <a:latin typeface="Cambria Math" panose="02040503050406030204" pitchFamily="18" charset="0"/>
                            <a:ea typeface="Cambria Math" panose="02040503050406030204" pitchFamily="18" charset="0"/>
                          </a:rPr>
                          <m:t>𝑓𝑎𝑠𝑡</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𝑑𝑖𝑠𝑘</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3</m:t>
                    </m:r>
                    <m:r>
                      <a:rPr lang="en-US" sz="2000" i="1">
                        <a:latin typeface="Cambria Math" panose="02040503050406030204" pitchFamily="18" charset="0"/>
                        <a:ea typeface="Cambria Math" panose="02040503050406030204" pitchFamily="18" charset="0"/>
                      </a:rPr>
                      <m:t>𝑠𝑒𝑐</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𝑗𝑜𝑏</m:t>
                    </m:r>
                  </m:oMath>
                </a14:m>
                <a:endParaRPr lang="en-US" sz="2000" dirty="0">
                  <a:ea typeface="Cambria Math" panose="02040503050406030204" pitchFamily="18" charset="0"/>
                </a:endParaRPr>
              </a:p>
              <a:p>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𝑐𝑝𝑢</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r>
                      <a:rPr lang="en-US" sz="2000" b="0" i="1" smtClean="0">
                        <a:latin typeface="Cambria Math" panose="02040503050406030204" pitchFamily="18" charset="0"/>
                        <a:ea typeface="Cambria Math" panose="02040503050406030204" pitchFamily="18" charset="0"/>
                      </a:rPr>
                      <m:t>𝑣𝑖𝑠𝑖𝑡</m:t>
                    </m:r>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𝑗𝑜𝑏</m:t>
                    </m:r>
                  </m:oMath>
                </a14:m>
                <a:endParaRPr lang="en-US" sz="2000" dirty="0">
                  <a:ea typeface="Cambria Math" panose="02040503050406030204" pitchFamily="18" charset="0"/>
                </a:endParaRP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𝐸</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𝑉</m:t>
                        </m:r>
                      </m:e>
                      <m:sub>
                        <m:r>
                          <a:rPr lang="en-US" sz="1800" b="0" i="1" smtClean="0">
                            <a:latin typeface="Cambria Math" panose="02040503050406030204" pitchFamily="18" charset="0"/>
                            <a:ea typeface="Cambria Math" panose="02040503050406030204" pitchFamily="18" charset="0"/>
                          </a:rPr>
                          <m:t>𝑠𝑙𝑜𝑤</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𝑑𝑖𝑠𝑘</m:t>
                        </m:r>
                      </m:sub>
                    </m:sSub>
                    <m:r>
                      <a:rPr lang="en-US" sz="1800" i="1">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0</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𝑣𝑖𝑠𝑖𝑡</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𝑗𝑜𝑏</m:t>
                    </m:r>
                  </m:oMath>
                </a14:m>
                <a:endParaRPr lang="en-US" sz="20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𝑓𝑎𝑠𝑡</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𝑑𝑖𝑠𝑘</m:t>
                        </m:r>
                      </m:sub>
                    </m:sSub>
                    <m:r>
                      <a:rPr lang="en-US" sz="2000" i="1">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00</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𝑣𝑖𝑠𝑖𝑡</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𝑗𝑜𝑏</m:t>
                    </m:r>
                  </m:oMath>
                </a14:m>
                <a:endParaRPr lang="en-US" sz="2000" dirty="0">
                  <a:ea typeface="Cambria Math" panose="02040503050406030204" pitchFamily="18" charset="0"/>
                </a:endParaRPr>
              </a:p>
              <a:p>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e>
                      <m:sub>
                        <m:r>
                          <a:rPr lang="en-US" sz="2000" i="1">
                            <a:latin typeface="Cambria Math" panose="02040503050406030204" pitchFamily="18" charset="0"/>
                            <a:ea typeface="Cambria Math" panose="02040503050406030204" pitchFamily="18" charset="0"/>
                          </a:rPr>
                          <m:t>𝑐𝑝𝑢</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𝑠𝑒𝑐</m:t>
                    </m:r>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𝑣𝑖𝑠𝑡</m:t>
                    </m:r>
                  </m:oMath>
                </a14:m>
                <a:endParaRPr lang="en-US" sz="2000" dirty="0">
                  <a:ea typeface="Cambria Math" panose="02040503050406030204" pitchFamily="18" charset="0"/>
                </a:endParaRPr>
              </a:p>
              <a:p>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e>
                      <m:sub>
                        <m:r>
                          <m:rPr>
                            <m:sty m:val="p"/>
                          </m:rPr>
                          <a:rPr lang="en-US" sz="2000" i="0">
                            <a:latin typeface="Cambria Math" panose="02040503050406030204" pitchFamily="18" charset="0"/>
                            <a:ea typeface="Cambria Math" panose="02040503050406030204" pitchFamily="18" charset="0"/>
                          </a:rPr>
                          <m:t>slow</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𝑑𝑖𝑠𝑘</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0.5</m:t>
                    </m:r>
                    <m:r>
                      <a:rPr lang="en-US" sz="2000" i="1">
                        <a:latin typeface="Cambria Math" panose="02040503050406030204" pitchFamily="18" charset="0"/>
                        <a:ea typeface="Cambria Math" panose="02040503050406030204" pitchFamily="18" charset="0"/>
                      </a:rPr>
                      <m:t>𝑠𝑒𝑐</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𝑣𝑖𝑠𝑡</m:t>
                    </m:r>
                  </m:oMath>
                </a14:m>
                <a:endParaRPr lang="en-US" sz="20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e>
                      <m:sub>
                        <m:r>
                          <a:rPr lang="en-US" sz="2000" i="1">
                            <a:latin typeface="Cambria Math" panose="02040503050406030204" pitchFamily="18" charset="0"/>
                            <a:ea typeface="Cambria Math" panose="02040503050406030204" pitchFamily="18" charset="0"/>
                          </a:rPr>
                          <m:t>𝑓𝑎𝑠𝑡</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𝑑𝑖𝑠𝑘</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.03</m:t>
                    </m:r>
                    <m:r>
                      <a:rPr lang="en-US" sz="2000" i="1">
                        <a:latin typeface="Cambria Math" panose="02040503050406030204" pitchFamily="18" charset="0"/>
                        <a:ea typeface="Cambria Math" panose="02040503050406030204" pitchFamily="18" charset="0"/>
                      </a:rPr>
                      <m:t>𝑠𝑒𝑐</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𝑣𝑖𝑠𝑡</m:t>
                    </m:r>
                  </m:oMath>
                </a14:m>
                <a:endParaRPr lang="en-US" sz="2000" dirty="0">
                  <a:ea typeface="Cambria Math" panose="02040503050406030204" pitchFamily="18" charset="0"/>
                </a:endParaRPr>
              </a:p>
              <a:p>
                <a:endParaRPr lang="en-US" sz="2400" dirty="0">
                  <a:ea typeface="Cambria Math" panose="02040503050406030204" pitchFamily="18" charset="0"/>
                </a:endParaRPr>
              </a:p>
              <a:p>
                <a:endParaRPr lang="en-US" sz="2800" dirty="0"/>
              </a:p>
              <a:p>
                <a:endParaRPr lang="en-US" sz="2800" dirty="0"/>
              </a:p>
            </p:txBody>
          </p:sp>
        </mc:Choice>
        <mc:Fallback xmlns="">
          <p:sp>
            <p:nvSpPr>
              <p:cNvPr id="9" name="Content Placeholder 2">
                <a:extLst>
                  <a:ext uri="{FF2B5EF4-FFF2-40B4-BE49-F238E27FC236}">
                    <a16:creationId xmlns:a16="http://schemas.microsoft.com/office/drawing/2014/main" id="{89BE8493-629B-F947-A2AB-0B9421284D77}"/>
                  </a:ext>
                </a:extLst>
              </p:cNvPr>
              <p:cNvSpPr txBox="1">
                <a:spLocks noRot="1" noChangeAspect="1" noMove="1" noResize="1" noEditPoints="1" noAdjustHandles="1" noChangeArrowheads="1" noChangeShapeType="1" noTextEdit="1"/>
              </p:cNvSpPr>
              <p:nvPr/>
            </p:nvSpPr>
            <p:spPr>
              <a:xfrm>
                <a:off x="4361352" y="1831450"/>
                <a:ext cx="4536100" cy="3464450"/>
              </a:xfrm>
              <a:prstGeom prst="rect">
                <a:avLst/>
              </a:prstGeom>
              <a:blipFill>
                <a:blip r:embed="rId3"/>
                <a:stretch>
                  <a:fillRect l="-1671" t="-733" b="-11722"/>
                </a:stretch>
              </a:blipFill>
              <a:ln>
                <a:noFill/>
              </a:ln>
            </p:spPr>
            <p:txBody>
              <a:bodyPr/>
              <a:lstStyle/>
              <a:p>
                <a:r>
                  <a:rPr lang="en-US">
                    <a:noFill/>
                  </a:rPr>
                  <a:t> </a:t>
                </a:r>
              </a:p>
            </p:txBody>
          </p:sp>
        </mc:Fallback>
      </mc:AlternateContent>
      <p:sp>
        <p:nvSpPr>
          <p:cNvPr id="10" name="Rounded Rectangular Callout 9">
            <a:extLst>
              <a:ext uri="{FF2B5EF4-FFF2-40B4-BE49-F238E27FC236}">
                <a16:creationId xmlns:a16="http://schemas.microsoft.com/office/drawing/2014/main" id="{A5BFEDF6-FD7F-8947-8EF0-F5AF74651015}"/>
              </a:ext>
            </a:extLst>
          </p:cNvPr>
          <p:cNvSpPr/>
          <p:nvPr/>
        </p:nvSpPr>
        <p:spPr>
          <a:xfrm>
            <a:off x="8306649" y="1831450"/>
            <a:ext cx="3559584" cy="1272564"/>
          </a:xfrm>
          <a:prstGeom prst="wedgeRoundRectCallout">
            <a:avLst>
              <a:gd name="adj1" fmla="val -61831"/>
              <a:gd name="adj2" fmla="val 26141"/>
              <a:gd name="adj3" fmla="val 16667"/>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latin typeface="Happy Monkey" panose="02000500000000020004" pitchFamily="2" charset="0"/>
              </a:rPr>
              <a:t>Faster CPU? </a:t>
            </a:r>
          </a:p>
          <a:p>
            <a:pPr algn="ctr"/>
            <a:r>
              <a:rPr lang="en-US" sz="2000" dirty="0">
                <a:solidFill>
                  <a:srgbClr val="0070C0"/>
                </a:solidFill>
                <a:latin typeface="Happy Monkey" panose="02000500000000020004" pitchFamily="2" charset="0"/>
              </a:rPr>
              <a:t>Replace it with twice faster one</a:t>
            </a:r>
          </a:p>
        </p:txBody>
      </p:sp>
    </p:spTree>
    <p:extLst>
      <p:ext uri="{BB962C8B-B14F-4D97-AF65-F5344CB8AC3E}">
        <p14:creationId xmlns:p14="http://schemas.microsoft.com/office/powerpoint/2010/main" val="228700072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E1D14-55C0-6C4F-BB7F-AD6C66F67860}"/>
              </a:ext>
            </a:extLst>
          </p:cNvPr>
          <p:cNvSpPr>
            <a:spLocks noGrp="1"/>
          </p:cNvSpPr>
          <p:nvPr>
            <p:ph type="title"/>
          </p:nvPr>
        </p:nvSpPr>
        <p:spPr/>
        <p:txBody>
          <a:bodyPr/>
          <a:lstStyle/>
          <a:p>
            <a:r>
              <a:rPr lang="en-US" dirty="0"/>
              <a:t>More on modification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E7D8DF-80B2-4941-ACB3-9B4EEE3B0335}"/>
                  </a:ext>
                </a:extLst>
              </p:cNvPr>
              <p:cNvSpPr>
                <a:spLocks noGrp="1"/>
              </p:cNvSpPr>
              <p:nvPr>
                <p:ph idx="1"/>
              </p:nvPr>
            </p:nvSpPr>
            <p:spPr>
              <a:xfrm>
                <a:off x="861400" y="1831450"/>
                <a:ext cx="4701200" cy="3733800"/>
              </a:xfrm>
            </p:spPr>
            <p:txBody>
              <a:bodyPr/>
              <a:lstStyle/>
              <a:p>
                <a:r>
                  <a:rPr lang="en-US" sz="1800" dirty="0"/>
                  <a:t>T=650 seconds</a:t>
                </a: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𝐵</m:t>
                        </m:r>
                      </m:e>
                      <m:sub>
                        <m:r>
                          <a:rPr lang="en-US" sz="1800" i="1">
                            <a:latin typeface="Cambria Math" panose="02040503050406030204" pitchFamily="18" charset="0"/>
                            <a:ea typeface="Cambria Math" panose="02040503050406030204" pitchFamily="18" charset="0"/>
                          </a:rPr>
                          <m:t>𝑐𝑝𝑢</m:t>
                        </m:r>
                      </m:sub>
                    </m:sSub>
                    <m:r>
                      <a:rPr lang="en-US" sz="1800" i="1">
                        <a:latin typeface="Cambria Math" panose="02040503050406030204" pitchFamily="18" charset="0"/>
                        <a:ea typeface="Cambria Math" panose="02040503050406030204" pitchFamily="18" charset="0"/>
                      </a:rPr>
                      <m:t>=400</m:t>
                    </m:r>
                  </m:oMath>
                </a14:m>
                <a:r>
                  <a:rPr lang="en-US" sz="1800" dirty="0"/>
                  <a:t> seconds</a:t>
                </a: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𝐵</m:t>
                        </m:r>
                      </m:e>
                      <m:sub>
                        <m:r>
                          <a:rPr lang="en-US" sz="1800" i="1">
                            <a:latin typeface="Cambria Math" panose="02040503050406030204" pitchFamily="18" charset="0"/>
                            <a:ea typeface="Cambria Math" panose="02040503050406030204" pitchFamily="18" charset="0"/>
                          </a:rPr>
                          <m:t>𝑠𝑙𝑜𝑤</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𝑑𝑖𝑠𝑘</m:t>
                        </m:r>
                      </m:sub>
                    </m:sSub>
                    <m:r>
                      <a:rPr lang="en-US" sz="1800" i="1">
                        <a:latin typeface="Cambria Math" panose="02040503050406030204" pitchFamily="18" charset="0"/>
                        <a:ea typeface="Cambria Math" panose="02040503050406030204" pitchFamily="18" charset="0"/>
                      </a:rPr>
                      <m:t>=100 </m:t>
                    </m:r>
                    <m:r>
                      <a:rPr lang="en-US" sz="1800" i="1">
                        <a:latin typeface="Cambria Math" panose="02040503050406030204" pitchFamily="18" charset="0"/>
                        <a:ea typeface="Cambria Math" panose="02040503050406030204" pitchFamily="18" charset="0"/>
                      </a:rPr>
                      <m:t>𝑠𝑒𝑐𝑜𝑛𝑑𝑠</m:t>
                    </m:r>
                  </m:oMath>
                </a14:m>
                <a:endParaRPr lang="en-US" sz="18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𝐵</m:t>
                        </m:r>
                      </m:e>
                      <m:sub>
                        <m:r>
                          <a:rPr lang="en-US" sz="1800" i="1">
                            <a:latin typeface="Cambria Math" panose="02040503050406030204" pitchFamily="18" charset="0"/>
                            <a:ea typeface="Cambria Math" panose="02040503050406030204" pitchFamily="18" charset="0"/>
                          </a:rPr>
                          <m:t>𝑓𝑎𝑠𝑡</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𝑑𝑖𝑠𝑘</m:t>
                        </m:r>
                      </m:sub>
                    </m:sSub>
                    <m:r>
                      <a:rPr lang="en-US" sz="1800" i="1">
                        <a:latin typeface="Cambria Math" panose="02040503050406030204" pitchFamily="18" charset="0"/>
                        <a:ea typeface="Cambria Math" panose="02040503050406030204" pitchFamily="18" charset="0"/>
                      </a:rPr>
                      <m:t>=600 </m:t>
                    </m:r>
                    <m:r>
                      <a:rPr lang="en-US" sz="1800" i="1">
                        <a:latin typeface="Cambria Math" panose="02040503050406030204" pitchFamily="18" charset="0"/>
                        <a:ea typeface="Cambria Math" panose="02040503050406030204" pitchFamily="18" charset="0"/>
                      </a:rPr>
                      <m:t>𝑠𝑒𝑐𝑜𝑛𝑑𝑠</m:t>
                    </m:r>
                  </m:oMath>
                </a14:m>
                <a:endParaRPr lang="en-US" sz="1800" dirty="0">
                  <a:ea typeface="Cambria Math" panose="02040503050406030204" pitchFamily="18" charset="0"/>
                </a:endParaRP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𝐶</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𝐶</m:t>
                        </m:r>
                      </m:e>
                      <m:sub>
                        <m:r>
                          <a:rPr lang="en-US" sz="1800" i="1">
                            <a:latin typeface="Cambria Math" panose="02040503050406030204" pitchFamily="18" charset="0"/>
                            <a:ea typeface="Cambria Math" panose="02040503050406030204" pitchFamily="18" charset="0"/>
                          </a:rPr>
                          <m:t>𝑐𝑝𝑢</m:t>
                        </m:r>
                      </m:sub>
                    </m:sSub>
                    <m:r>
                      <a:rPr lang="en-US" sz="1800" i="1">
                        <a:latin typeface="Cambria Math" panose="02040503050406030204" pitchFamily="18" charset="0"/>
                        <a:ea typeface="Cambria Math" panose="02040503050406030204" pitchFamily="18" charset="0"/>
                      </a:rPr>
                      <m:t>=200 </m:t>
                    </m:r>
                    <m:r>
                      <a:rPr lang="en-US" sz="1800" i="1">
                        <a:latin typeface="Cambria Math" panose="02040503050406030204" pitchFamily="18" charset="0"/>
                        <a:ea typeface="Cambria Math" panose="02040503050406030204" pitchFamily="18" charset="0"/>
                      </a:rPr>
                      <m:t>𝑗𝑜𝑏𝑠</m:t>
                    </m:r>
                  </m:oMath>
                </a14:m>
                <a:endParaRPr lang="en-US" sz="1800" dirty="0">
                  <a:ea typeface="Cambria Math" panose="02040503050406030204" pitchFamily="18" charset="0"/>
                </a:endParaRP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𝐶</m:t>
                        </m:r>
                      </m:e>
                      <m:sub>
                        <m:r>
                          <a:rPr lang="en-US" sz="1800" i="1">
                            <a:latin typeface="Cambria Math" panose="02040503050406030204" pitchFamily="18" charset="0"/>
                            <a:ea typeface="Cambria Math" panose="02040503050406030204" pitchFamily="18" charset="0"/>
                          </a:rPr>
                          <m:t>𝑠𝑙𝑜𝑤</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𝑑𝑖𝑠𝑘</m:t>
                        </m:r>
                      </m:sub>
                    </m:sSub>
                    <m:r>
                      <a:rPr lang="en-US" sz="1800" i="1">
                        <a:latin typeface="Cambria Math" panose="02040503050406030204" pitchFamily="18" charset="0"/>
                        <a:ea typeface="Cambria Math" panose="02040503050406030204" pitchFamily="18" charset="0"/>
                      </a:rPr>
                      <m:t>=2000 </m:t>
                    </m:r>
                    <m:r>
                      <a:rPr lang="en-US" sz="1800" i="1">
                        <a:latin typeface="Cambria Math" panose="02040503050406030204" pitchFamily="18" charset="0"/>
                        <a:ea typeface="Cambria Math" panose="02040503050406030204" pitchFamily="18" charset="0"/>
                      </a:rPr>
                      <m:t>𝑗𝑜𝑏𝑠</m:t>
                    </m:r>
                  </m:oMath>
                </a14:m>
                <a:endParaRPr lang="en-US" sz="18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𝐶</m:t>
                        </m:r>
                      </m:e>
                      <m:sub>
                        <m:r>
                          <a:rPr lang="en-US" sz="1800" i="1">
                            <a:latin typeface="Cambria Math" panose="02040503050406030204" pitchFamily="18" charset="0"/>
                            <a:ea typeface="Cambria Math" panose="02040503050406030204" pitchFamily="18" charset="0"/>
                          </a:rPr>
                          <m:t>𝑓𝑎𝑠𝑡</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𝑑𝑖𝑠𝑘</m:t>
                        </m:r>
                      </m:sub>
                    </m:sSub>
                    <m:r>
                      <a:rPr lang="en-US" sz="1800" i="1">
                        <a:latin typeface="Cambria Math" panose="02040503050406030204" pitchFamily="18" charset="0"/>
                        <a:ea typeface="Cambria Math" panose="02040503050406030204" pitchFamily="18" charset="0"/>
                      </a:rPr>
                      <m:t>=20000 </m:t>
                    </m:r>
                    <m:r>
                      <a:rPr lang="en-US" sz="1800" i="1">
                        <a:latin typeface="Cambria Math" panose="02040503050406030204" pitchFamily="18" charset="0"/>
                        <a:ea typeface="Cambria Math" panose="02040503050406030204" pitchFamily="18" charset="0"/>
                      </a:rPr>
                      <m:t>𝑗𝑜𝑏𝑠</m:t>
                    </m:r>
                  </m:oMath>
                </a14:m>
                <a:endParaRPr lang="en-US" sz="1800" dirty="0">
                  <a:ea typeface="Cambria Math" panose="02040503050406030204" pitchFamily="18" charset="0"/>
                </a:endParaRPr>
              </a:p>
              <a:p>
                <a14:m>
                  <m:oMath xmlns:m="http://schemas.openxmlformats.org/officeDocument/2006/math">
                    <m:r>
                      <a:rPr lang="en-US" sz="1800" i="1">
                        <a:latin typeface="Cambria Math" panose="02040503050406030204" pitchFamily="18" charset="0"/>
                        <a:ea typeface="Cambria Math" panose="02040503050406030204" pitchFamily="18" charset="0"/>
                      </a:rPr>
                      <m:t>𝐸</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𝑍</m:t>
                        </m:r>
                      </m:e>
                    </m:d>
                    <m:r>
                      <a:rPr lang="en-US" sz="1800" i="1">
                        <a:latin typeface="Cambria Math" panose="02040503050406030204" pitchFamily="18" charset="0"/>
                        <a:ea typeface="Cambria Math" panose="02040503050406030204" pitchFamily="18" charset="0"/>
                      </a:rPr>
                      <m:t>=15 </m:t>
                    </m:r>
                    <m:r>
                      <a:rPr lang="en-US" sz="1800" i="1">
                        <a:latin typeface="Cambria Math" panose="02040503050406030204" pitchFamily="18" charset="0"/>
                        <a:ea typeface="Cambria Math" panose="02040503050406030204" pitchFamily="18" charset="0"/>
                      </a:rPr>
                      <m:t>𝑠𝑒𝑐𝑜𝑛𝑑𝑠</m:t>
                    </m:r>
                  </m:oMath>
                </a14:m>
                <a:endParaRPr lang="en-US" sz="1800" dirty="0">
                  <a:ea typeface="Cambria Math" panose="02040503050406030204" pitchFamily="18" charset="0"/>
                </a:endParaRPr>
              </a:p>
              <a:p>
                <a:r>
                  <a:rPr lang="en-US" sz="1800" dirty="0">
                    <a:ea typeface="Cambria Math" panose="02040503050406030204" pitchFamily="18" charset="0"/>
                  </a:rPr>
                  <a:t>N=20 users</a:t>
                </a:r>
              </a:p>
              <a:p>
                <a:endParaRPr lang="en-US" sz="2000" b="0" dirty="0">
                  <a:ea typeface="Cambria Math" panose="02040503050406030204" pitchFamily="18" charset="0"/>
                </a:endParaRPr>
              </a:p>
              <a:p>
                <a:endParaRPr lang="en-US" sz="2400" dirty="0"/>
              </a:p>
              <a:p>
                <a:endParaRPr lang="en-US" sz="2400" dirty="0"/>
              </a:p>
            </p:txBody>
          </p:sp>
        </mc:Choice>
        <mc:Fallback xmlns="">
          <p:sp>
            <p:nvSpPr>
              <p:cNvPr id="3" name="Content Placeholder 2">
                <a:extLst>
                  <a:ext uri="{FF2B5EF4-FFF2-40B4-BE49-F238E27FC236}">
                    <a16:creationId xmlns:a16="http://schemas.microsoft.com/office/drawing/2014/main" id="{C0E7D8DF-80B2-4941-ACB3-9B4EEE3B0335}"/>
                  </a:ext>
                </a:extLst>
              </p:cNvPr>
              <p:cNvSpPr>
                <a:spLocks noGrp="1" noRot="1" noChangeAspect="1" noMove="1" noResize="1" noEditPoints="1" noAdjustHandles="1" noChangeArrowheads="1" noChangeShapeType="1" noTextEdit="1"/>
              </p:cNvSpPr>
              <p:nvPr>
                <p:ph idx="1"/>
              </p:nvPr>
            </p:nvSpPr>
            <p:spPr>
              <a:xfrm>
                <a:off x="861400" y="1831450"/>
                <a:ext cx="4701200" cy="3733800"/>
              </a:xfrm>
              <a:blipFill>
                <a:blip r:embed="rId2"/>
                <a:stretch>
                  <a:fillRect l="-1887" t="-102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70AD8B8-4E13-ED44-9A85-DAD14C5039DA}"/>
              </a:ext>
            </a:extLst>
          </p:cNvPr>
          <p:cNvSpPr>
            <a:spLocks noGrp="1"/>
          </p:cNvSpPr>
          <p:nvPr>
            <p:ph type="sldNum" idx="12"/>
          </p:nvPr>
        </p:nvSpPr>
        <p:spPr/>
        <p:txBody>
          <a:bodyPr/>
          <a:lstStyle/>
          <a:p>
            <a:fld id="{00000000-1234-1234-1234-123412341234}" type="slidenum">
              <a:rPr lang="en" smtClean="0"/>
              <a:pPr/>
              <a:t>41</a:t>
            </a:fld>
            <a:endParaRPr lang="en"/>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9BE8493-629B-F947-A2AB-0B9421284D77}"/>
                  </a:ext>
                </a:extLst>
              </p:cNvPr>
              <p:cNvSpPr txBox="1">
                <a:spLocks/>
              </p:cNvSpPr>
              <p:nvPr/>
            </p:nvSpPr>
            <p:spPr>
              <a:xfrm>
                <a:off x="4361352" y="1831450"/>
                <a:ext cx="4536100" cy="346445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Courier New" panose="02070309020205020404" pitchFamily="49" charset="0"/>
                  <a:buChar char="o"/>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𝐷</m:t>
                        </m:r>
                      </m:e>
                      <m:sub>
                        <m:r>
                          <a:rPr lang="en-US" sz="2000" i="1">
                            <a:latin typeface="Cambria Math" panose="02040503050406030204" pitchFamily="18" charset="0"/>
                            <a:ea typeface="Cambria Math" panose="02040503050406030204" pitchFamily="18" charset="0"/>
                          </a:rPr>
                          <m:t>𝑐𝑝𝑢</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2 </m:t>
                    </m:r>
                    <m:r>
                      <a:rPr lang="en-US" sz="2000" b="0" i="1" smtClean="0">
                        <a:latin typeface="Cambria Math" panose="02040503050406030204" pitchFamily="18" charset="0"/>
                        <a:ea typeface="Cambria Math" panose="02040503050406030204" pitchFamily="18" charset="0"/>
                      </a:rPr>
                      <m:t>𝑠𝑒𝑐</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𝑗𝑜𝑏</m:t>
                    </m:r>
                  </m:oMath>
                </a14:m>
                <a:endParaRPr lang="en-US" sz="2000" dirty="0"/>
              </a:p>
              <a:p>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𝐷</m:t>
                        </m:r>
                      </m:e>
                      <m:sub>
                        <m:r>
                          <a:rPr lang="en-US" sz="2000" i="1">
                            <a:latin typeface="Cambria Math" panose="02040503050406030204" pitchFamily="18" charset="0"/>
                            <a:ea typeface="Cambria Math" panose="02040503050406030204" pitchFamily="18" charset="0"/>
                          </a:rPr>
                          <m:t>𝑠𝑙𝑜𝑤</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𝑑𝑖𝑠𝑘</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0.5 </m:t>
                    </m:r>
                    <m:r>
                      <a:rPr lang="en-US" sz="2000" i="1">
                        <a:latin typeface="Cambria Math" panose="02040503050406030204" pitchFamily="18" charset="0"/>
                        <a:ea typeface="Cambria Math" panose="02040503050406030204" pitchFamily="18" charset="0"/>
                      </a:rPr>
                      <m:t>𝑠𝑒𝑐</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𝑗𝑜𝑏</m:t>
                    </m:r>
                  </m:oMath>
                </a14:m>
                <a:endParaRPr lang="en-US" sz="20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𝐷</m:t>
                        </m:r>
                      </m:e>
                      <m:sub>
                        <m:r>
                          <a:rPr lang="en-US" sz="2000" i="1">
                            <a:latin typeface="Cambria Math" panose="02040503050406030204" pitchFamily="18" charset="0"/>
                            <a:ea typeface="Cambria Math" panose="02040503050406030204" pitchFamily="18" charset="0"/>
                          </a:rPr>
                          <m:t>𝑓𝑎𝑠𝑡</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𝑑𝑖𝑠𝑘</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3</m:t>
                    </m:r>
                    <m:r>
                      <a:rPr lang="en-US" sz="2000" i="1">
                        <a:latin typeface="Cambria Math" panose="02040503050406030204" pitchFamily="18" charset="0"/>
                        <a:ea typeface="Cambria Math" panose="02040503050406030204" pitchFamily="18" charset="0"/>
                      </a:rPr>
                      <m:t>𝑠𝑒𝑐</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𝑗𝑜𝑏</m:t>
                    </m:r>
                  </m:oMath>
                </a14:m>
                <a:endParaRPr lang="en-US" sz="2000" dirty="0">
                  <a:ea typeface="Cambria Math" panose="02040503050406030204" pitchFamily="18" charset="0"/>
                </a:endParaRPr>
              </a:p>
              <a:p>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𝑐𝑝𝑢</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r>
                      <a:rPr lang="en-US" sz="2000" b="0" i="1" smtClean="0">
                        <a:latin typeface="Cambria Math" panose="02040503050406030204" pitchFamily="18" charset="0"/>
                        <a:ea typeface="Cambria Math" panose="02040503050406030204" pitchFamily="18" charset="0"/>
                      </a:rPr>
                      <m:t>𝑣𝑖𝑠𝑖𝑡</m:t>
                    </m:r>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𝑗𝑜𝑏</m:t>
                    </m:r>
                  </m:oMath>
                </a14:m>
                <a:endParaRPr lang="en-US" sz="2000" dirty="0">
                  <a:ea typeface="Cambria Math" panose="02040503050406030204" pitchFamily="18" charset="0"/>
                </a:endParaRP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𝐸</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𝑉</m:t>
                        </m:r>
                      </m:e>
                      <m:sub>
                        <m:r>
                          <a:rPr lang="en-US" sz="1800" b="0" i="1" smtClean="0">
                            <a:latin typeface="Cambria Math" panose="02040503050406030204" pitchFamily="18" charset="0"/>
                            <a:ea typeface="Cambria Math" panose="02040503050406030204" pitchFamily="18" charset="0"/>
                          </a:rPr>
                          <m:t>𝑠𝑙𝑜𝑤</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𝑑𝑖𝑠𝑘</m:t>
                        </m:r>
                      </m:sub>
                    </m:sSub>
                    <m:r>
                      <a:rPr lang="en-US" sz="1800" i="1">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0</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𝑣𝑖𝑠𝑖𝑡</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𝑗𝑜𝑏</m:t>
                    </m:r>
                  </m:oMath>
                </a14:m>
                <a:endParaRPr lang="en-US" sz="20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𝑓𝑎𝑠𝑡</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𝑑𝑖𝑠𝑘</m:t>
                        </m:r>
                      </m:sub>
                    </m:sSub>
                    <m:r>
                      <a:rPr lang="en-US" sz="2000" i="1">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00</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𝑣𝑖𝑠𝑖𝑡</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𝑗𝑜𝑏</m:t>
                    </m:r>
                  </m:oMath>
                </a14:m>
                <a:endParaRPr lang="en-US" sz="2000" dirty="0">
                  <a:ea typeface="Cambria Math" panose="02040503050406030204" pitchFamily="18" charset="0"/>
                </a:endParaRPr>
              </a:p>
              <a:p>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e>
                      <m:sub>
                        <m:r>
                          <a:rPr lang="en-US" sz="2000" i="1">
                            <a:latin typeface="Cambria Math" panose="02040503050406030204" pitchFamily="18" charset="0"/>
                            <a:ea typeface="Cambria Math" panose="02040503050406030204" pitchFamily="18" charset="0"/>
                          </a:rPr>
                          <m:t>𝑐𝑝𝑢</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𝑠𝑒𝑐</m:t>
                    </m:r>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𝑣𝑖𝑠𝑡</m:t>
                    </m:r>
                  </m:oMath>
                </a14:m>
                <a:endParaRPr lang="en-US" sz="2000" dirty="0">
                  <a:ea typeface="Cambria Math" panose="02040503050406030204" pitchFamily="18" charset="0"/>
                </a:endParaRPr>
              </a:p>
              <a:p>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e>
                      <m:sub>
                        <m:r>
                          <m:rPr>
                            <m:sty m:val="p"/>
                          </m:rPr>
                          <a:rPr lang="en-US" sz="2000" i="0">
                            <a:latin typeface="Cambria Math" panose="02040503050406030204" pitchFamily="18" charset="0"/>
                            <a:ea typeface="Cambria Math" panose="02040503050406030204" pitchFamily="18" charset="0"/>
                          </a:rPr>
                          <m:t>slow</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𝑑𝑖𝑠𝑘</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0.5</m:t>
                    </m:r>
                    <m:r>
                      <a:rPr lang="en-US" sz="2000" i="1">
                        <a:latin typeface="Cambria Math" panose="02040503050406030204" pitchFamily="18" charset="0"/>
                        <a:ea typeface="Cambria Math" panose="02040503050406030204" pitchFamily="18" charset="0"/>
                      </a:rPr>
                      <m:t>𝑠𝑒𝑐</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𝑣𝑖𝑠𝑡</m:t>
                    </m:r>
                  </m:oMath>
                </a14:m>
                <a:endParaRPr lang="en-US" sz="20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e>
                      <m:sub>
                        <m:r>
                          <a:rPr lang="en-US" sz="2000" i="1">
                            <a:latin typeface="Cambria Math" panose="02040503050406030204" pitchFamily="18" charset="0"/>
                            <a:ea typeface="Cambria Math" panose="02040503050406030204" pitchFamily="18" charset="0"/>
                          </a:rPr>
                          <m:t>𝑓𝑎𝑠𝑡</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𝑑𝑖𝑠𝑘</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.03</m:t>
                    </m:r>
                    <m:r>
                      <a:rPr lang="en-US" sz="2000" i="1">
                        <a:latin typeface="Cambria Math" panose="02040503050406030204" pitchFamily="18" charset="0"/>
                        <a:ea typeface="Cambria Math" panose="02040503050406030204" pitchFamily="18" charset="0"/>
                      </a:rPr>
                      <m:t>𝑠𝑒𝑐</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𝑣𝑖𝑠𝑡</m:t>
                    </m:r>
                  </m:oMath>
                </a14:m>
                <a:endParaRPr lang="en-US" sz="2000" dirty="0">
                  <a:ea typeface="Cambria Math" panose="02040503050406030204" pitchFamily="18" charset="0"/>
                </a:endParaRPr>
              </a:p>
              <a:p>
                <a:endParaRPr lang="en-US" sz="2400" dirty="0">
                  <a:ea typeface="Cambria Math" panose="02040503050406030204" pitchFamily="18" charset="0"/>
                </a:endParaRPr>
              </a:p>
              <a:p>
                <a:endParaRPr lang="en-US" sz="2800" dirty="0"/>
              </a:p>
              <a:p>
                <a:endParaRPr lang="en-US" sz="2800" dirty="0"/>
              </a:p>
            </p:txBody>
          </p:sp>
        </mc:Choice>
        <mc:Fallback xmlns="">
          <p:sp>
            <p:nvSpPr>
              <p:cNvPr id="9" name="Content Placeholder 2">
                <a:extLst>
                  <a:ext uri="{FF2B5EF4-FFF2-40B4-BE49-F238E27FC236}">
                    <a16:creationId xmlns:a16="http://schemas.microsoft.com/office/drawing/2014/main" id="{89BE8493-629B-F947-A2AB-0B9421284D77}"/>
                  </a:ext>
                </a:extLst>
              </p:cNvPr>
              <p:cNvSpPr txBox="1">
                <a:spLocks noRot="1" noChangeAspect="1" noMove="1" noResize="1" noEditPoints="1" noAdjustHandles="1" noChangeArrowheads="1" noChangeShapeType="1" noTextEdit="1"/>
              </p:cNvSpPr>
              <p:nvPr/>
            </p:nvSpPr>
            <p:spPr>
              <a:xfrm>
                <a:off x="4361352" y="1831450"/>
                <a:ext cx="4536100" cy="3464450"/>
              </a:xfrm>
              <a:prstGeom prst="rect">
                <a:avLst/>
              </a:prstGeom>
              <a:blipFill>
                <a:blip r:embed="rId3"/>
                <a:stretch>
                  <a:fillRect l="-1671" t="-733" b="-11722"/>
                </a:stretch>
              </a:blipFill>
              <a:ln>
                <a:noFill/>
              </a:ln>
            </p:spPr>
            <p:txBody>
              <a:bodyPr/>
              <a:lstStyle/>
              <a:p>
                <a:r>
                  <a:rPr lang="en-US">
                    <a:noFill/>
                  </a:rPr>
                  <a:t> </a:t>
                </a:r>
              </a:p>
            </p:txBody>
          </p:sp>
        </mc:Fallback>
      </mc:AlternateContent>
      <p:sp>
        <p:nvSpPr>
          <p:cNvPr id="7" name="Rounded Rectangular Callout 6">
            <a:extLst>
              <a:ext uri="{FF2B5EF4-FFF2-40B4-BE49-F238E27FC236}">
                <a16:creationId xmlns:a16="http://schemas.microsoft.com/office/drawing/2014/main" id="{8FC4B2C4-F921-A743-B788-412CEF36FDC2}"/>
              </a:ext>
            </a:extLst>
          </p:cNvPr>
          <p:cNvSpPr/>
          <p:nvPr/>
        </p:nvSpPr>
        <p:spPr>
          <a:xfrm>
            <a:off x="8240649" y="1362100"/>
            <a:ext cx="3432584" cy="1272564"/>
          </a:xfrm>
          <a:prstGeom prst="wedgeRoundRectCallout">
            <a:avLst>
              <a:gd name="adj1" fmla="val -61831"/>
              <a:gd name="adj2" fmla="val 26141"/>
              <a:gd name="adj3" fmla="val 16667"/>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latin typeface="Happy Monkey" panose="02000500000000020004" pitchFamily="2" charset="0"/>
              </a:rPr>
              <a:t>Balancing slow and fast disks?</a:t>
            </a:r>
          </a:p>
        </p:txBody>
      </p:sp>
    </p:spTree>
    <p:extLst>
      <p:ext uri="{BB962C8B-B14F-4D97-AF65-F5344CB8AC3E}">
        <p14:creationId xmlns:p14="http://schemas.microsoft.com/office/powerpoint/2010/main" val="390488753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E1D14-55C0-6C4F-BB7F-AD6C66F67860}"/>
              </a:ext>
            </a:extLst>
          </p:cNvPr>
          <p:cNvSpPr>
            <a:spLocks noGrp="1"/>
          </p:cNvSpPr>
          <p:nvPr>
            <p:ph type="title"/>
          </p:nvPr>
        </p:nvSpPr>
        <p:spPr/>
        <p:txBody>
          <a:bodyPr/>
          <a:lstStyle/>
          <a:p>
            <a:r>
              <a:rPr lang="en-US" dirty="0"/>
              <a:t>More on modification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E7D8DF-80B2-4941-ACB3-9B4EEE3B0335}"/>
                  </a:ext>
                </a:extLst>
              </p:cNvPr>
              <p:cNvSpPr>
                <a:spLocks noGrp="1"/>
              </p:cNvSpPr>
              <p:nvPr>
                <p:ph idx="1"/>
              </p:nvPr>
            </p:nvSpPr>
            <p:spPr>
              <a:xfrm>
                <a:off x="861400" y="1831450"/>
                <a:ext cx="4701200" cy="3733800"/>
              </a:xfrm>
            </p:spPr>
            <p:txBody>
              <a:bodyPr/>
              <a:lstStyle/>
              <a:p>
                <a:r>
                  <a:rPr lang="en-US" sz="1800" dirty="0"/>
                  <a:t>T=650 seconds</a:t>
                </a: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𝐵</m:t>
                        </m:r>
                      </m:e>
                      <m:sub>
                        <m:r>
                          <a:rPr lang="en-US" sz="1800" i="1">
                            <a:latin typeface="Cambria Math" panose="02040503050406030204" pitchFamily="18" charset="0"/>
                            <a:ea typeface="Cambria Math" panose="02040503050406030204" pitchFamily="18" charset="0"/>
                          </a:rPr>
                          <m:t>𝑐𝑝𝑢</m:t>
                        </m:r>
                      </m:sub>
                    </m:sSub>
                    <m:r>
                      <a:rPr lang="en-US" sz="1800" i="1">
                        <a:latin typeface="Cambria Math" panose="02040503050406030204" pitchFamily="18" charset="0"/>
                        <a:ea typeface="Cambria Math" panose="02040503050406030204" pitchFamily="18" charset="0"/>
                      </a:rPr>
                      <m:t>=400</m:t>
                    </m:r>
                  </m:oMath>
                </a14:m>
                <a:r>
                  <a:rPr lang="en-US" sz="1800" dirty="0"/>
                  <a:t> seconds</a:t>
                </a: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𝐵</m:t>
                        </m:r>
                      </m:e>
                      <m:sub>
                        <m:r>
                          <a:rPr lang="en-US" sz="1800" i="1">
                            <a:latin typeface="Cambria Math" panose="02040503050406030204" pitchFamily="18" charset="0"/>
                            <a:ea typeface="Cambria Math" panose="02040503050406030204" pitchFamily="18" charset="0"/>
                          </a:rPr>
                          <m:t>𝑠𝑙𝑜𝑤</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𝑑𝑖𝑠𝑘</m:t>
                        </m:r>
                      </m:sub>
                    </m:sSub>
                    <m:r>
                      <a:rPr lang="en-US" sz="1800" i="1">
                        <a:latin typeface="Cambria Math" panose="02040503050406030204" pitchFamily="18" charset="0"/>
                        <a:ea typeface="Cambria Math" panose="02040503050406030204" pitchFamily="18" charset="0"/>
                      </a:rPr>
                      <m:t>=100 </m:t>
                    </m:r>
                    <m:r>
                      <a:rPr lang="en-US" sz="1800" i="1">
                        <a:latin typeface="Cambria Math" panose="02040503050406030204" pitchFamily="18" charset="0"/>
                        <a:ea typeface="Cambria Math" panose="02040503050406030204" pitchFamily="18" charset="0"/>
                      </a:rPr>
                      <m:t>𝑠𝑒𝑐𝑜𝑛𝑑𝑠</m:t>
                    </m:r>
                  </m:oMath>
                </a14:m>
                <a:endParaRPr lang="en-US" sz="18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𝐵</m:t>
                        </m:r>
                      </m:e>
                      <m:sub>
                        <m:r>
                          <a:rPr lang="en-US" sz="1800" i="1">
                            <a:latin typeface="Cambria Math" panose="02040503050406030204" pitchFamily="18" charset="0"/>
                            <a:ea typeface="Cambria Math" panose="02040503050406030204" pitchFamily="18" charset="0"/>
                          </a:rPr>
                          <m:t>𝑓𝑎𝑠𝑡</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𝑑𝑖𝑠𝑘</m:t>
                        </m:r>
                      </m:sub>
                    </m:sSub>
                    <m:r>
                      <a:rPr lang="en-US" sz="1800" i="1">
                        <a:latin typeface="Cambria Math" panose="02040503050406030204" pitchFamily="18" charset="0"/>
                        <a:ea typeface="Cambria Math" panose="02040503050406030204" pitchFamily="18" charset="0"/>
                      </a:rPr>
                      <m:t>=600 </m:t>
                    </m:r>
                    <m:r>
                      <a:rPr lang="en-US" sz="1800" i="1">
                        <a:latin typeface="Cambria Math" panose="02040503050406030204" pitchFamily="18" charset="0"/>
                        <a:ea typeface="Cambria Math" panose="02040503050406030204" pitchFamily="18" charset="0"/>
                      </a:rPr>
                      <m:t>𝑠𝑒𝑐𝑜𝑛𝑑𝑠</m:t>
                    </m:r>
                  </m:oMath>
                </a14:m>
                <a:endParaRPr lang="en-US" sz="1800" dirty="0">
                  <a:ea typeface="Cambria Math" panose="02040503050406030204" pitchFamily="18" charset="0"/>
                </a:endParaRP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𝐶</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𝐶</m:t>
                        </m:r>
                      </m:e>
                      <m:sub>
                        <m:r>
                          <a:rPr lang="en-US" sz="1800" i="1">
                            <a:latin typeface="Cambria Math" panose="02040503050406030204" pitchFamily="18" charset="0"/>
                            <a:ea typeface="Cambria Math" panose="02040503050406030204" pitchFamily="18" charset="0"/>
                          </a:rPr>
                          <m:t>𝑐𝑝𝑢</m:t>
                        </m:r>
                      </m:sub>
                    </m:sSub>
                    <m:r>
                      <a:rPr lang="en-US" sz="1800" i="1">
                        <a:latin typeface="Cambria Math" panose="02040503050406030204" pitchFamily="18" charset="0"/>
                        <a:ea typeface="Cambria Math" panose="02040503050406030204" pitchFamily="18" charset="0"/>
                      </a:rPr>
                      <m:t>=200 </m:t>
                    </m:r>
                    <m:r>
                      <a:rPr lang="en-US" sz="1800" i="1">
                        <a:latin typeface="Cambria Math" panose="02040503050406030204" pitchFamily="18" charset="0"/>
                        <a:ea typeface="Cambria Math" panose="02040503050406030204" pitchFamily="18" charset="0"/>
                      </a:rPr>
                      <m:t>𝑗𝑜𝑏𝑠</m:t>
                    </m:r>
                  </m:oMath>
                </a14:m>
                <a:endParaRPr lang="en-US" sz="1800" dirty="0">
                  <a:ea typeface="Cambria Math" panose="02040503050406030204" pitchFamily="18" charset="0"/>
                </a:endParaRP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𝐶</m:t>
                        </m:r>
                      </m:e>
                      <m:sub>
                        <m:r>
                          <a:rPr lang="en-US" sz="1800" i="1">
                            <a:latin typeface="Cambria Math" panose="02040503050406030204" pitchFamily="18" charset="0"/>
                            <a:ea typeface="Cambria Math" panose="02040503050406030204" pitchFamily="18" charset="0"/>
                          </a:rPr>
                          <m:t>𝑠𝑙𝑜𝑤</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𝑑𝑖𝑠𝑘</m:t>
                        </m:r>
                      </m:sub>
                    </m:sSub>
                    <m:r>
                      <a:rPr lang="en-US" sz="1800" i="1">
                        <a:latin typeface="Cambria Math" panose="02040503050406030204" pitchFamily="18" charset="0"/>
                        <a:ea typeface="Cambria Math" panose="02040503050406030204" pitchFamily="18" charset="0"/>
                      </a:rPr>
                      <m:t>=2000 </m:t>
                    </m:r>
                    <m:r>
                      <a:rPr lang="en-US" sz="1800" i="1">
                        <a:latin typeface="Cambria Math" panose="02040503050406030204" pitchFamily="18" charset="0"/>
                        <a:ea typeface="Cambria Math" panose="02040503050406030204" pitchFamily="18" charset="0"/>
                      </a:rPr>
                      <m:t>𝑗𝑜𝑏𝑠</m:t>
                    </m:r>
                  </m:oMath>
                </a14:m>
                <a:endParaRPr lang="en-US" sz="18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𝐶</m:t>
                        </m:r>
                      </m:e>
                      <m:sub>
                        <m:r>
                          <a:rPr lang="en-US" sz="1800" i="1">
                            <a:latin typeface="Cambria Math" panose="02040503050406030204" pitchFamily="18" charset="0"/>
                            <a:ea typeface="Cambria Math" panose="02040503050406030204" pitchFamily="18" charset="0"/>
                          </a:rPr>
                          <m:t>𝑓𝑎𝑠𝑡</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𝑑𝑖𝑠𝑘</m:t>
                        </m:r>
                      </m:sub>
                    </m:sSub>
                    <m:r>
                      <a:rPr lang="en-US" sz="1800" i="1">
                        <a:latin typeface="Cambria Math" panose="02040503050406030204" pitchFamily="18" charset="0"/>
                        <a:ea typeface="Cambria Math" panose="02040503050406030204" pitchFamily="18" charset="0"/>
                      </a:rPr>
                      <m:t>=20000 </m:t>
                    </m:r>
                    <m:r>
                      <a:rPr lang="en-US" sz="1800" i="1">
                        <a:latin typeface="Cambria Math" panose="02040503050406030204" pitchFamily="18" charset="0"/>
                        <a:ea typeface="Cambria Math" panose="02040503050406030204" pitchFamily="18" charset="0"/>
                      </a:rPr>
                      <m:t>𝑗𝑜𝑏𝑠</m:t>
                    </m:r>
                  </m:oMath>
                </a14:m>
                <a:endParaRPr lang="en-US" sz="1800" dirty="0">
                  <a:ea typeface="Cambria Math" panose="02040503050406030204" pitchFamily="18" charset="0"/>
                </a:endParaRPr>
              </a:p>
              <a:p>
                <a14:m>
                  <m:oMath xmlns:m="http://schemas.openxmlformats.org/officeDocument/2006/math">
                    <m:r>
                      <a:rPr lang="en-US" sz="1800" i="1">
                        <a:latin typeface="Cambria Math" panose="02040503050406030204" pitchFamily="18" charset="0"/>
                        <a:ea typeface="Cambria Math" panose="02040503050406030204" pitchFamily="18" charset="0"/>
                      </a:rPr>
                      <m:t>𝐸</m:t>
                    </m:r>
                    <m:d>
                      <m:dPr>
                        <m:begChr m:val="["/>
                        <m:endChr m:val="]"/>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𝑍</m:t>
                        </m:r>
                      </m:e>
                    </m:d>
                    <m:r>
                      <a:rPr lang="en-US" sz="1800" i="1">
                        <a:latin typeface="Cambria Math" panose="02040503050406030204" pitchFamily="18" charset="0"/>
                        <a:ea typeface="Cambria Math" panose="02040503050406030204" pitchFamily="18" charset="0"/>
                      </a:rPr>
                      <m:t>=15 </m:t>
                    </m:r>
                    <m:r>
                      <a:rPr lang="en-US" sz="1800" i="1">
                        <a:latin typeface="Cambria Math" panose="02040503050406030204" pitchFamily="18" charset="0"/>
                        <a:ea typeface="Cambria Math" panose="02040503050406030204" pitchFamily="18" charset="0"/>
                      </a:rPr>
                      <m:t>𝑠𝑒𝑐𝑜𝑛𝑑𝑠</m:t>
                    </m:r>
                  </m:oMath>
                </a14:m>
                <a:endParaRPr lang="en-US" sz="1800" dirty="0">
                  <a:ea typeface="Cambria Math" panose="02040503050406030204" pitchFamily="18" charset="0"/>
                </a:endParaRPr>
              </a:p>
              <a:p>
                <a:r>
                  <a:rPr lang="en-US" sz="1800" dirty="0">
                    <a:ea typeface="Cambria Math" panose="02040503050406030204" pitchFamily="18" charset="0"/>
                  </a:rPr>
                  <a:t>N=20 users</a:t>
                </a:r>
              </a:p>
              <a:p>
                <a:endParaRPr lang="en-US" sz="2000" b="0" dirty="0">
                  <a:ea typeface="Cambria Math" panose="02040503050406030204" pitchFamily="18" charset="0"/>
                </a:endParaRPr>
              </a:p>
              <a:p>
                <a:endParaRPr lang="en-US" sz="2400" dirty="0"/>
              </a:p>
              <a:p>
                <a:endParaRPr lang="en-US" sz="2400" dirty="0"/>
              </a:p>
            </p:txBody>
          </p:sp>
        </mc:Choice>
        <mc:Fallback xmlns="">
          <p:sp>
            <p:nvSpPr>
              <p:cNvPr id="3" name="Content Placeholder 2">
                <a:extLst>
                  <a:ext uri="{FF2B5EF4-FFF2-40B4-BE49-F238E27FC236}">
                    <a16:creationId xmlns:a16="http://schemas.microsoft.com/office/drawing/2014/main" id="{C0E7D8DF-80B2-4941-ACB3-9B4EEE3B0335}"/>
                  </a:ext>
                </a:extLst>
              </p:cNvPr>
              <p:cNvSpPr>
                <a:spLocks noGrp="1" noRot="1" noChangeAspect="1" noMove="1" noResize="1" noEditPoints="1" noAdjustHandles="1" noChangeArrowheads="1" noChangeShapeType="1" noTextEdit="1"/>
              </p:cNvSpPr>
              <p:nvPr>
                <p:ph idx="1"/>
              </p:nvPr>
            </p:nvSpPr>
            <p:spPr>
              <a:xfrm>
                <a:off x="861400" y="1831450"/>
                <a:ext cx="4701200" cy="3733800"/>
              </a:xfrm>
              <a:blipFill>
                <a:blip r:embed="rId2"/>
                <a:stretch>
                  <a:fillRect l="-1887" t="-102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70AD8B8-4E13-ED44-9A85-DAD14C5039DA}"/>
              </a:ext>
            </a:extLst>
          </p:cNvPr>
          <p:cNvSpPr>
            <a:spLocks noGrp="1"/>
          </p:cNvSpPr>
          <p:nvPr>
            <p:ph type="sldNum" idx="12"/>
          </p:nvPr>
        </p:nvSpPr>
        <p:spPr/>
        <p:txBody>
          <a:bodyPr/>
          <a:lstStyle/>
          <a:p>
            <a:fld id="{00000000-1234-1234-1234-123412341234}" type="slidenum">
              <a:rPr lang="en" smtClean="0"/>
              <a:pPr/>
              <a:t>42</a:t>
            </a:fld>
            <a:endParaRPr lang="en"/>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89BE8493-629B-F947-A2AB-0B9421284D77}"/>
                  </a:ext>
                </a:extLst>
              </p:cNvPr>
              <p:cNvSpPr txBox="1">
                <a:spLocks/>
              </p:cNvSpPr>
              <p:nvPr/>
            </p:nvSpPr>
            <p:spPr>
              <a:xfrm>
                <a:off x="4361352" y="1831450"/>
                <a:ext cx="4536100" cy="346445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Courier New" panose="02070309020205020404" pitchFamily="49" charset="0"/>
                  <a:buChar char="o"/>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𝐷</m:t>
                        </m:r>
                      </m:e>
                      <m:sub>
                        <m:r>
                          <a:rPr lang="en-US" sz="2000" i="1">
                            <a:latin typeface="Cambria Math" panose="02040503050406030204" pitchFamily="18" charset="0"/>
                            <a:ea typeface="Cambria Math" panose="02040503050406030204" pitchFamily="18" charset="0"/>
                          </a:rPr>
                          <m:t>𝑐𝑝𝑢</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2 </m:t>
                    </m:r>
                    <m:r>
                      <a:rPr lang="en-US" sz="2000" b="0" i="1" smtClean="0">
                        <a:latin typeface="Cambria Math" panose="02040503050406030204" pitchFamily="18" charset="0"/>
                        <a:ea typeface="Cambria Math" panose="02040503050406030204" pitchFamily="18" charset="0"/>
                      </a:rPr>
                      <m:t>𝑠𝑒𝑐</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𝑗𝑜𝑏</m:t>
                    </m:r>
                  </m:oMath>
                </a14:m>
                <a:endParaRPr lang="en-US" sz="2000" dirty="0"/>
              </a:p>
              <a:p>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𝐷</m:t>
                        </m:r>
                      </m:e>
                      <m:sub>
                        <m:r>
                          <a:rPr lang="en-US" sz="2000" i="1">
                            <a:latin typeface="Cambria Math" panose="02040503050406030204" pitchFamily="18" charset="0"/>
                            <a:ea typeface="Cambria Math" panose="02040503050406030204" pitchFamily="18" charset="0"/>
                          </a:rPr>
                          <m:t>𝑠𝑙𝑜𝑤</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𝑑𝑖𝑠𝑘</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0.5 </m:t>
                    </m:r>
                    <m:r>
                      <a:rPr lang="en-US" sz="2000" i="1">
                        <a:latin typeface="Cambria Math" panose="02040503050406030204" pitchFamily="18" charset="0"/>
                        <a:ea typeface="Cambria Math" panose="02040503050406030204" pitchFamily="18" charset="0"/>
                      </a:rPr>
                      <m:t>𝑠𝑒𝑐</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𝑗𝑜𝑏</m:t>
                    </m:r>
                  </m:oMath>
                </a14:m>
                <a:endParaRPr lang="en-US" sz="20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𝐷</m:t>
                        </m:r>
                      </m:e>
                      <m:sub>
                        <m:r>
                          <a:rPr lang="en-US" sz="2000" i="1">
                            <a:latin typeface="Cambria Math" panose="02040503050406030204" pitchFamily="18" charset="0"/>
                            <a:ea typeface="Cambria Math" panose="02040503050406030204" pitchFamily="18" charset="0"/>
                          </a:rPr>
                          <m:t>𝑓𝑎𝑠𝑡</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𝑑𝑖𝑠𝑘</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3</m:t>
                    </m:r>
                    <m:r>
                      <a:rPr lang="en-US" sz="2000" i="1">
                        <a:latin typeface="Cambria Math" panose="02040503050406030204" pitchFamily="18" charset="0"/>
                        <a:ea typeface="Cambria Math" panose="02040503050406030204" pitchFamily="18" charset="0"/>
                      </a:rPr>
                      <m:t>𝑠𝑒𝑐</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𝑗𝑜𝑏</m:t>
                    </m:r>
                  </m:oMath>
                </a14:m>
                <a:endParaRPr lang="en-US" sz="2000" dirty="0">
                  <a:ea typeface="Cambria Math" panose="02040503050406030204" pitchFamily="18" charset="0"/>
                </a:endParaRPr>
              </a:p>
              <a:p>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𝑉</m:t>
                        </m:r>
                      </m:e>
                      <m:sub>
                        <m:r>
                          <a:rPr lang="en-US" sz="2000" i="1">
                            <a:latin typeface="Cambria Math" panose="02040503050406030204" pitchFamily="18" charset="0"/>
                            <a:ea typeface="Cambria Math" panose="02040503050406030204" pitchFamily="18" charset="0"/>
                          </a:rPr>
                          <m:t>𝑐𝑝𝑢</m:t>
                        </m:r>
                      </m:sub>
                    </m:sSub>
                    <m:r>
                      <a:rPr lang="en-US" sz="2000" b="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1 </m:t>
                    </m:r>
                    <m:r>
                      <a:rPr lang="en-US" sz="2000" b="0" i="1" smtClean="0">
                        <a:latin typeface="Cambria Math" panose="02040503050406030204" pitchFamily="18" charset="0"/>
                        <a:ea typeface="Cambria Math" panose="02040503050406030204" pitchFamily="18" charset="0"/>
                      </a:rPr>
                      <m:t>𝑣𝑖𝑠𝑖𝑡</m:t>
                    </m:r>
                    <m:r>
                      <a:rPr lang="en-US" sz="2000" b="0" i="1" smtClean="0">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𝑗𝑜𝑏</m:t>
                    </m:r>
                  </m:oMath>
                </a14:m>
                <a:endParaRPr lang="en-US" sz="2000" dirty="0">
                  <a:ea typeface="Cambria Math" panose="02040503050406030204" pitchFamily="18" charset="0"/>
                </a:endParaRPr>
              </a:p>
              <a:p>
                <a14:m>
                  <m:oMath xmlns:m="http://schemas.openxmlformats.org/officeDocument/2006/math">
                    <m:sSub>
                      <m:sSubPr>
                        <m:ctrlPr>
                          <a:rPr lang="en-US" sz="1800" i="1">
                            <a:latin typeface="Cambria Math" panose="02040503050406030204" pitchFamily="18" charset="0"/>
                            <a:ea typeface="Cambria Math" panose="02040503050406030204" pitchFamily="18" charset="0"/>
                          </a:rPr>
                        </m:ctrlPr>
                      </m:sSubPr>
                      <m:e>
                        <m:r>
                          <a:rPr lang="en-US" sz="1800" i="1">
                            <a:latin typeface="Cambria Math" panose="02040503050406030204" pitchFamily="18" charset="0"/>
                            <a:ea typeface="Cambria Math" panose="02040503050406030204" pitchFamily="18" charset="0"/>
                          </a:rPr>
                          <m:t>𝐸</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𝑉</m:t>
                        </m:r>
                      </m:e>
                      <m:sub>
                        <m:r>
                          <a:rPr lang="en-US" sz="1800" b="0" i="1" smtClean="0">
                            <a:latin typeface="Cambria Math" panose="02040503050406030204" pitchFamily="18" charset="0"/>
                            <a:ea typeface="Cambria Math" panose="02040503050406030204" pitchFamily="18" charset="0"/>
                          </a:rPr>
                          <m:t>𝑠𝑙𝑜𝑤</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𝑑𝑖𝑠𝑘</m:t>
                        </m:r>
                      </m:sub>
                    </m:sSub>
                    <m:r>
                      <a:rPr lang="en-US" sz="1800" i="1">
                        <a:latin typeface="Cambria Math" panose="02040503050406030204" pitchFamily="18" charset="0"/>
                        <a:ea typeface="Cambria Math" panose="02040503050406030204" pitchFamily="18" charset="0"/>
                      </a:rPr>
                      <m:t>]=1</m:t>
                    </m:r>
                    <m:r>
                      <a:rPr lang="en-US" sz="1800" b="0" i="1" smtClean="0">
                        <a:latin typeface="Cambria Math" panose="02040503050406030204" pitchFamily="18" charset="0"/>
                        <a:ea typeface="Cambria Math" panose="02040503050406030204" pitchFamily="18" charset="0"/>
                      </a:rPr>
                      <m:t>0</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𝑣𝑖𝑠𝑖𝑡</m:t>
                    </m:r>
                    <m:r>
                      <a:rPr lang="en-US" sz="1800" i="1">
                        <a:latin typeface="Cambria Math" panose="02040503050406030204" pitchFamily="18" charset="0"/>
                        <a:ea typeface="Cambria Math" panose="02040503050406030204" pitchFamily="18" charset="0"/>
                      </a:rPr>
                      <m:t>/ </m:t>
                    </m:r>
                    <m:r>
                      <a:rPr lang="en-US" sz="1800" i="1">
                        <a:latin typeface="Cambria Math" panose="02040503050406030204" pitchFamily="18" charset="0"/>
                        <a:ea typeface="Cambria Math" panose="02040503050406030204" pitchFamily="18" charset="0"/>
                      </a:rPr>
                      <m:t>𝑗𝑜𝑏</m:t>
                    </m:r>
                  </m:oMath>
                </a14:m>
                <a:endParaRPr lang="en-US" sz="20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𝑉</m:t>
                        </m:r>
                      </m:e>
                      <m:sub>
                        <m:r>
                          <a:rPr lang="en-US" sz="2000" b="0" i="1" smtClean="0">
                            <a:latin typeface="Cambria Math" panose="02040503050406030204" pitchFamily="18" charset="0"/>
                            <a:ea typeface="Cambria Math" panose="02040503050406030204" pitchFamily="18" charset="0"/>
                          </a:rPr>
                          <m:t>𝑓𝑎𝑠𝑡</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𝑑𝑖𝑠𝑘</m:t>
                        </m:r>
                      </m:sub>
                    </m:sSub>
                    <m:r>
                      <a:rPr lang="en-US" sz="2000" i="1">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00</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𝑣𝑖𝑠𝑖𝑡</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𝑗𝑜𝑏</m:t>
                    </m:r>
                  </m:oMath>
                </a14:m>
                <a:endParaRPr lang="en-US" sz="2000" dirty="0">
                  <a:ea typeface="Cambria Math" panose="02040503050406030204" pitchFamily="18" charset="0"/>
                </a:endParaRPr>
              </a:p>
              <a:p>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e>
                      <m:sub>
                        <m:r>
                          <a:rPr lang="en-US" sz="2000" i="1">
                            <a:latin typeface="Cambria Math" panose="02040503050406030204" pitchFamily="18" charset="0"/>
                            <a:ea typeface="Cambria Math" panose="02040503050406030204" pitchFamily="18" charset="0"/>
                          </a:rPr>
                          <m:t>𝑐𝑝𝑢</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𝑠𝑒𝑐</m:t>
                    </m:r>
                    <m:r>
                      <a:rPr lang="en-US" sz="2000" i="1">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𝑣𝑖𝑠𝑡</m:t>
                    </m:r>
                  </m:oMath>
                </a14:m>
                <a:endParaRPr lang="en-US" sz="2000" dirty="0">
                  <a:ea typeface="Cambria Math" panose="02040503050406030204" pitchFamily="18" charset="0"/>
                </a:endParaRPr>
              </a:p>
              <a:p>
                <a14:m>
                  <m:oMath xmlns:m="http://schemas.openxmlformats.org/officeDocument/2006/math">
                    <m:sSub>
                      <m:sSubPr>
                        <m:ctrlPr>
                          <a:rPr lang="en-US" sz="2000" i="1" smtClean="0">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e>
                      <m:sub>
                        <m:r>
                          <m:rPr>
                            <m:sty m:val="p"/>
                          </m:rPr>
                          <a:rPr lang="en-US" sz="2000" i="0">
                            <a:latin typeface="Cambria Math" panose="02040503050406030204" pitchFamily="18" charset="0"/>
                            <a:ea typeface="Cambria Math" panose="02040503050406030204" pitchFamily="18" charset="0"/>
                          </a:rPr>
                          <m:t>slow</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𝑑𝑖𝑠𝑘</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0.5</m:t>
                    </m:r>
                    <m:r>
                      <a:rPr lang="en-US" sz="2000" i="1">
                        <a:latin typeface="Cambria Math" panose="02040503050406030204" pitchFamily="18" charset="0"/>
                        <a:ea typeface="Cambria Math" panose="02040503050406030204" pitchFamily="18" charset="0"/>
                      </a:rPr>
                      <m:t>𝑠𝑒𝑐</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𝑣𝑖𝑠𝑡</m:t>
                    </m:r>
                  </m:oMath>
                </a14:m>
                <a:endParaRPr lang="en-US" sz="2000" i="1" dirty="0">
                  <a:latin typeface="Cambria Math" panose="02040503050406030204" pitchFamily="18" charset="0"/>
                  <a:ea typeface="Cambria Math" panose="02040503050406030204" pitchFamily="18" charset="0"/>
                </a:endParaRPr>
              </a:p>
              <a:p>
                <a14:m>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𝐸</m:t>
                        </m:r>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𝑆</m:t>
                        </m:r>
                      </m:e>
                      <m:sub>
                        <m:r>
                          <a:rPr lang="en-US" sz="2000" i="1">
                            <a:latin typeface="Cambria Math" panose="02040503050406030204" pitchFamily="18" charset="0"/>
                            <a:ea typeface="Cambria Math" panose="02040503050406030204" pitchFamily="18" charset="0"/>
                          </a:rPr>
                          <m:t>𝑓𝑎𝑠𝑡</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𝑑𝑖𝑠𝑘</m:t>
                        </m:r>
                      </m:sub>
                    </m:sSub>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.03</m:t>
                    </m:r>
                    <m:r>
                      <a:rPr lang="en-US" sz="2000" i="1">
                        <a:latin typeface="Cambria Math" panose="02040503050406030204" pitchFamily="18" charset="0"/>
                        <a:ea typeface="Cambria Math" panose="02040503050406030204" pitchFamily="18" charset="0"/>
                      </a:rPr>
                      <m:t>𝑠𝑒𝑐</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ea typeface="Cambria Math" panose="02040503050406030204" pitchFamily="18" charset="0"/>
                      </a:rPr>
                      <m:t>𝑣𝑖𝑠𝑡</m:t>
                    </m:r>
                  </m:oMath>
                </a14:m>
                <a:endParaRPr lang="en-US" sz="2000" dirty="0">
                  <a:ea typeface="Cambria Math" panose="02040503050406030204" pitchFamily="18" charset="0"/>
                </a:endParaRPr>
              </a:p>
              <a:p>
                <a:endParaRPr lang="en-US" sz="2400" dirty="0">
                  <a:ea typeface="Cambria Math" panose="02040503050406030204" pitchFamily="18" charset="0"/>
                </a:endParaRPr>
              </a:p>
              <a:p>
                <a:endParaRPr lang="en-US" sz="2800" dirty="0"/>
              </a:p>
              <a:p>
                <a:endParaRPr lang="en-US" sz="2800" dirty="0"/>
              </a:p>
            </p:txBody>
          </p:sp>
        </mc:Choice>
        <mc:Fallback xmlns="">
          <p:sp>
            <p:nvSpPr>
              <p:cNvPr id="9" name="Content Placeholder 2">
                <a:extLst>
                  <a:ext uri="{FF2B5EF4-FFF2-40B4-BE49-F238E27FC236}">
                    <a16:creationId xmlns:a16="http://schemas.microsoft.com/office/drawing/2014/main" id="{89BE8493-629B-F947-A2AB-0B9421284D77}"/>
                  </a:ext>
                </a:extLst>
              </p:cNvPr>
              <p:cNvSpPr txBox="1">
                <a:spLocks noRot="1" noChangeAspect="1" noMove="1" noResize="1" noEditPoints="1" noAdjustHandles="1" noChangeArrowheads="1" noChangeShapeType="1" noTextEdit="1"/>
              </p:cNvSpPr>
              <p:nvPr/>
            </p:nvSpPr>
            <p:spPr>
              <a:xfrm>
                <a:off x="4361352" y="1831450"/>
                <a:ext cx="4536100" cy="3464450"/>
              </a:xfrm>
              <a:prstGeom prst="rect">
                <a:avLst/>
              </a:prstGeom>
              <a:blipFill>
                <a:blip r:embed="rId3"/>
                <a:stretch>
                  <a:fillRect l="-1671" t="-733" b="-11722"/>
                </a:stretch>
              </a:blipFill>
              <a:ln>
                <a:noFill/>
              </a:ln>
            </p:spPr>
            <p:txBody>
              <a:bodyPr/>
              <a:lstStyle/>
              <a:p>
                <a:r>
                  <a:rPr lang="en-US">
                    <a:noFill/>
                  </a:rPr>
                  <a:t> </a:t>
                </a:r>
              </a:p>
            </p:txBody>
          </p:sp>
        </mc:Fallback>
      </mc:AlternateContent>
      <p:sp>
        <p:nvSpPr>
          <p:cNvPr id="8" name="Rounded Rectangular Callout 7">
            <a:extLst>
              <a:ext uri="{FF2B5EF4-FFF2-40B4-BE49-F238E27FC236}">
                <a16:creationId xmlns:a16="http://schemas.microsoft.com/office/drawing/2014/main" id="{D89B2964-C25F-EB40-8A1A-DD01934A1CED}"/>
              </a:ext>
            </a:extLst>
          </p:cNvPr>
          <p:cNvSpPr/>
          <p:nvPr/>
        </p:nvSpPr>
        <p:spPr>
          <a:xfrm>
            <a:off x="8594316" y="1195168"/>
            <a:ext cx="2607084" cy="1272564"/>
          </a:xfrm>
          <a:prstGeom prst="wedgeRoundRectCallout">
            <a:avLst>
              <a:gd name="adj1" fmla="val -61831"/>
              <a:gd name="adj2" fmla="val 26141"/>
              <a:gd name="adj3" fmla="val 16667"/>
            </a:avLst>
          </a:prstGeom>
          <a:no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70C0"/>
                </a:solidFill>
                <a:latin typeface="Happy Monkey" panose="02000500000000020004" pitchFamily="2" charset="0"/>
              </a:rPr>
              <a:t>Second fast disk?</a:t>
            </a:r>
          </a:p>
        </p:txBody>
      </p:sp>
    </p:spTree>
    <p:extLst>
      <p:ext uri="{BB962C8B-B14F-4D97-AF65-F5344CB8AC3E}">
        <p14:creationId xmlns:p14="http://schemas.microsoft.com/office/powerpoint/2010/main" val="91691441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69346-9B86-4A46-98C0-603B252CA420}"/>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2B6D2ABC-D963-3642-8356-A86FD391FCD5}"/>
              </a:ext>
            </a:extLst>
          </p:cNvPr>
          <p:cNvSpPr>
            <a:spLocks noGrp="1"/>
          </p:cNvSpPr>
          <p:nvPr>
            <p:ph idx="1"/>
          </p:nvPr>
        </p:nvSpPr>
        <p:spPr/>
        <p:txBody>
          <a:bodyPr/>
          <a:lstStyle/>
          <a:p>
            <a:r>
              <a:rPr lang="en-US" sz="2800" dirty="0"/>
              <a:t>Little’s Law</a:t>
            </a:r>
          </a:p>
          <a:p>
            <a:r>
              <a:rPr lang="en-US" sz="2800" dirty="0"/>
              <a:t>Utilization Law</a:t>
            </a:r>
          </a:p>
          <a:p>
            <a:r>
              <a:rPr lang="en-US" sz="2800" dirty="0"/>
              <a:t>Forced Flow Law</a:t>
            </a:r>
          </a:p>
          <a:p>
            <a:r>
              <a:rPr lang="en-US" sz="2800" dirty="0"/>
              <a:t>Asymptotic bounds</a:t>
            </a:r>
          </a:p>
        </p:txBody>
      </p:sp>
      <p:sp>
        <p:nvSpPr>
          <p:cNvPr id="4" name="Slide Number Placeholder 3">
            <a:extLst>
              <a:ext uri="{FF2B5EF4-FFF2-40B4-BE49-F238E27FC236}">
                <a16:creationId xmlns:a16="http://schemas.microsoft.com/office/drawing/2014/main" id="{D6269AD9-2061-804E-A55D-BC2133B41362}"/>
              </a:ext>
            </a:extLst>
          </p:cNvPr>
          <p:cNvSpPr>
            <a:spLocks noGrp="1"/>
          </p:cNvSpPr>
          <p:nvPr>
            <p:ph type="sldNum" idx="12"/>
          </p:nvPr>
        </p:nvSpPr>
        <p:spPr/>
        <p:txBody>
          <a:bodyPr/>
          <a:lstStyle/>
          <a:p>
            <a:fld id="{00000000-1234-1234-1234-123412341234}" type="slidenum">
              <a:rPr lang="en" smtClean="0"/>
              <a:pPr/>
              <a:t>43</a:t>
            </a:fld>
            <a:endParaRPr lang="en"/>
          </a:p>
        </p:txBody>
      </p:sp>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F3A2C1CB-B221-C147-AB2B-FEA66CFE7BD5}"/>
                  </a:ext>
                </a:extLst>
              </p:cNvPr>
              <p:cNvSpPr txBox="1">
                <a:spLocks noChangeArrowheads="1"/>
              </p:cNvSpPr>
              <p:nvPr/>
            </p:nvSpPr>
            <p:spPr>
              <a:xfrm>
                <a:off x="5138566" y="3097352"/>
                <a:ext cx="6534667" cy="786302"/>
              </a:xfrm>
              <a:prstGeom prst="rect">
                <a:avLst/>
              </a:prstGeom>
              <a:noFill/>
              <a:ln w="57150" cap="flat" cmpd="sng" algn="ctr">
                <a:solidFill>
                  <a:schemeClr val="bg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14:m>
                  <m:oMathPara xmlns:m="http://schemas.openxmlformats.org/officeDocument/2006/math">
                    <m:oMathParaPr>
                      <m:jc m:val="centerGroup"/>
                    </m:oMathParaPr>
                    <m:oMath xmlns:m="http://schemas.openxmlformats.org/officeDocument/2006/math">
                      <m:sSub>
                        <m:sSubPr>
                          <m:ctrlPr>
                            <a:rPr lang="ar-AE" sz="320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𝑋</m:t>
                          </m:r>
                        </m:e>
                        <m:sub>
                          <m:r>
                            <a:rPr lang="en-US" sz="3200" b="0" i="1" smtClean="0">
                              <a:latin typeface="Cambria Math" panose="02040503050406030204" pitchFamily="18" charset="0"/>
                              <a:ea typeface="Cambria Math" panose="02040503050406030204" pitchFamily="18" charset="0"/>
                            </a:rPr>
                            <m:t>𝑖</m:t>
                          </m:r>
                        </m:sub>
                      </m:sSub>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𝐸</m:t>
                      </m:r>
                      <m:d>
                        <m:dPr>
                          <m:begChr m:val="["/>
                          <m:endChr m:val="]"/>
                          <m:ctrlPr>
                            <a:rPr lang="en-US" sz="3200" b="0" i="1" smtClean="0">
                              <a:latin typeface="Cambria Math" panose="02040503050406030204" pitchFamily="18" charset="0"/>
                              <a:ea typeface="Cambria Math" panose="02040503050406030204" pitchFamily="18" charset="0"/>
                            </a:rPr>
                          </m:ctrlPr>
                        </m:dPr>
                        <m:e>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𝑉</m:t>
                              </m:r>
                            </m:e>
                            <m:sub>
                              <m:r>
                                <a:rPr lang="en-US" sz="3200" b="0" i="1" smtClean="0">
                                  <a:latin typeface="Cambria Math" panose="02040503050406030204" pitchFamily="18" charset="0"/>
                                  <a:ea typeface="Cambria Math" panose="02040503050406030204" pitchFamily="18" charset="0"/>
                                </a:rPr>
                                <m:t>𝑖</m:t>
                              </m:r>
                            </m:sub>
                          </m:sSub>
                        </m:e>
                      </m:d>
                      <m:r>
                        <a:rPr lang="en-US" sz="3200" i="1">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𝑋</m:t>
                      </m:r>
                    </m:oMath>
                  </m:oMathPara>
                </a14:m>
                <a:endParaRPr lang="en-US" sz="3200" dirty="0"/>
              </a:p>
            </p:txBody>
          </p:sp>
        </mc:Choice>
        <mc:Fallback xmlns="">
          <p:sp>
            <p:nvSpPr>
              <p:cNvPr id="7" name="Rectangle 3">
                <a:extLst>
                  <a:ext uri="{FF2B5EF4-FFF2-40B4-BE49-F238E27FC236}">
                    <a16:creationId xmlns:a16="http://schemas.microsoft.com/office/drawing/2014/main" id="{F3A2C1CB-B221-C147-AB2B-FEA66CFE7BD5}"/>
                  </a:ext>
                </a:extLst>
              </p:cNvPr>
              <p:cNvSpPr txBox="1">
                <a:spLocks noRot="1" noChangeAspect="1" noMove="1" noResize="1" noEditPoints="1" noAdjustHandles="1" noChangeArrowheads="1" noChangeShapeType="1" noTextEdit="1"/>
              </p:cNvSpPr>
              <p:nvPr/>
            </p:nvSpPr>
            <p:spPr>
              <a:xfrm>
                <a:off x="5138566" y="3097352"/>
                <a:ext cx="6534667" cy="786302"/>
              </a:xfrm>
              <a:prstGeom prst="rect">
                <a:avLst/>
              </a:prstGeom>
              <a:blipFill>
                <a:blip r:embed="rId2"/>
                <a:stretch>
                  <a:fillRect/>
                </a:stretch>
              </a:blipFill>
              <a:ln w="57150" cap="flat" cmpd="sng" algn="ctr">
                <a:solidFill>
                  <a:schemeClr val="bg1">
                    <a:lumMod val="65000"/>
                  </a:schemeClr>
                </a:solidFill>
                <a:prstDash val="solid"/>
                <a:round/>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3">
                <a:extLst>
                  <a:ext uri="{FF2B5EF4-FFF2-40B4-BE49-F238E27FC236}">
                    <a16:creationId xmlns:a16="http://schemas.microsoft.com/office/drawing/2014/main" id="{42E695E9-CE13-2C4B-A110-6193652CE54D}"/>
                  </a:ext>
                </a:extLst>
              </p:cNvPr>
              <p:cNvSpPr txBox="1">
                <a:spLocks noChangeArrowheads="1"/>
              </p:cNvSpPr>
              <p:nvPr/>
            </p:nvSpPr>
            <p:spPr>
              <a:xfrm>
                <a:off x="3759200" y="4393901"/>
                <a:ext cx="8115300" cy="1763376"/>
              </a:xfrm>
              <a:prstGeom prst="rect">
                <a:avLst/>
              </a:prstGeom>
              <a:noFill/>
              <a:ln w="57150"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𝑋</m:t>
                      </m:r>
                      <m:r>
                        <a:rPr lang="en-US" sz="3200" b="0" i="1" smtClean="0">
                          <a:latin typeface="Cambria Math" panose="02040503050406030204" pitchFamily="18" charset="0"/>
                          <a:ea typeface="Cambria Math" panose="02040503050406030204" pitchFamily="18" charset="0"/>
                        </a:rPr>
                        <m:t>≤</m:t>
                      </m:r>
                      <m:func>
                        <m:funcPr>
                          <m:ctrlPr>
                            <a:rPr lang="en-US" sz="3200" b="0" i="1" smtClean="0">
                              <a:latin typeface="Cambria Math" panose="02040503050406030204" pitchFamily="18" charset="0"/>
                              <a:ea typeface="Cambria Math" panose="02040503050406030204" pitchFamily="18" charset="0"/>
                            </a:rPr>
                          </m:ctrlPr>
                        </m:funcPr>
                        <m:fName>
                          <m:limLow>
                            <m:limLowPr>
                              <m:ctrlPr>
                                <a:rPr lang="en-US" sz="3200" b="0" i="1" smtClean="0">
                                  <a:latin typeface="Cambria Math" panose="02040503050406030204" pitchFamily="18" charset="0"/>
                                  <a:ea typeface="Cambria Math" panose="02040503050406030204" pitchFamily="18" charset="0"/>
                                </a:rPr>
                              </m:ctrlPr>
                            </m:limLowPr>
                            <m:e>
                              <m:r>
                                <m:rPr>
                                  <m:sty m:val="p"/>
                                </m:rPr>
                                <a:rPr lang="en-US" sz="3200" b="0" i="0" smtClean="0">
                                  <a:latin typeface="Cambria Math" panose="02040503050406030204" pitchFamily="18" charset="0"/>
                                  <a:ea typeface="Cambria Math" panose="02040503050406030204" pitchFamily="18" charset="0"/>
                                </a:rPr>
                                <m:t>min</m:t>
                              </m:r>
                            </m:e>
                            <m:lim/>
                          </m:limLow>
                        </m:fName>
                        <m:e>
                          <m:d>
                            <m:dPr>
                              <m:ctrlPr>
                                <a:rPr lang="en-US" sz="3200" b="0" i="1" smtClean="0">
                                  <a:latin typeface="Cambria Math" panose="02040503050406030204" pitchFamily="18" charset="0"/>
                                  <a:ea typeface="Cambria Math" panose="02040503050406030204" pitchFamily="18" charset="0"/>
                                </a:rPr>
                              </m:ctrlPr>
                            </m:dPr>
                            <m:e>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𝑁</m:t>
                                  </m:r>
                                </m:num>
                                <m:den>
                                  <m:r>
                                    <a:rPr lang="en-US" sz="3200" b="0" i="1" smtClean="0">
                                      <a:latin typeface="Cambria Math" panose="02040503050406030204" pitchFamily="18" charset="0"/>
                                      <a:ea typeface="Cambria Math" panose="02040503050406030204" pitchFamily="18" charset="0"/>
                                    </a:rPr>
                                    <m:t>𝐷</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𝐸</m:t>
                                  </m:r>
                                  <m:d>
                                    <m:dPr>
                                      <m:begChr m:val="["/>
                                      <m:endChr m:val="]"/>
                                      <m:ctrlPr>
                                        <a:rPr lang="en-US" sz="3200" b="0" i="1" smtClean="0">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𝑍</m:t>
                                      </m:r>
                                    </m:e>
                                  </m:d>
                                </m:den>
                              </m:f>
                              <m:r>
                                <a:rPr lang="en-US" sz="3200" b="0" i="1" smtClean="0">
                                  <a:latin typeface="Cambria Math" panose="02040503050406030204" pitchFamily="18" charset="0"/>
                                  <a:ea typeface="Cambria Math" panose="02040503050406030204" pitchFamily="18" charset="0"/>
                                </a:rPr>
                                <m:t>,</m:t>
                              </m:r>
                              <m:f>
                                <m:fPr>
                                  <m:ctrlPr>
                                    <a:rPr lang="en-US" sz="3200" b="0" i="1" smtClean="0">
                                      <a:latin typeface="Cambria Math" panose="02040503050406030204" pitchFamily="18" charset="0"/>
                                      <a:ea typeface="Cambria Math" panose="02040503050406030204" pitchFamily="18" charset="0"/>
                                    </a:rPr>
                                  </m:ctrlPr>
                                </m:fPr>
                                <m:num>
                                  <m:r>
                                    <a:rPr lang="en-US" sz="3200" b="0" i="1" smtClean="0">
                                      <a:latin typeface="Cambria Math" panose="02040503050406030204" pitchFamily="18" charset="0"/>
                                      <a:ea typeface="Cambria Math" panose="02040503050406030204" pitchFamily="18" charset="0"/>
                                    </a:rPr>
                                    <m:t>1</m:t>
                                  </m:r>
                                </m:num>
                                <m:den>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𝐷</m:t>
                                      </m:r>
                                    </m:e>
                                    <m:sub>
                                      <m:r>
                                        <a:rPr lang="en-US" sz="3200" b="0" i="1" smtClean="0">
                                          <a:latin typeface="Cambria Math" panose="02040503050406030204" pitchFamily="18" charset="0"/>
                                          <a:ea typeface="Cambria Math" panose="02040503050406030204" pitchFamily="18" charset="0"/>
                                        </a:rPr>
                                        <m:t>𝑚𝑎𝑥</m:t>
                                      </m:r>
                                    </m:sub>
                                  </m:sSub>
                                </m:den>
                              </m:f>
                            </m:e>
                          </m:d>
                        </m:e>
                      </m:func>
                    </m:oMath>
                  </m:oMathPara>
                </a14:m>
                <a:endParaRPr lang="en-US" sz="3200" b="0" dirty="0">
                  <a:ea typeface="Cambria Math" panose="02040503050406030204" pitchFamily="18" charset="0"/>
                </a:endParaRPr>
              </a:p>
              <a:p>
                <a:pPr marL="3810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ea typeface="Cambria Math" panose="02040503050406030204" pitchFamily="18" charset="0"/>
                        </a:rPr>
                        <m:t>𝐸</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𝑅</m:t>
                      </m:r>
                      <m:r>
                        <a:rPr lang="en-US" sz="3200" b="0" i="1" smtClean="0">
                          <a:latin typeface="Cambria Math" panose="02040503050406030204" pitchFamily="18" charset="0"/>
                          <a:ea typeface="Cambria Math" panose="02040503050406030204" pitchFamily="18" charset="0"/>
                        </a:rPr>
                        <m:t>)≥</m:t>
                      </m:r>
                      <m:func>
                        <m:funcPr>
                          <m:ctrlPr>
                            <a:rPr lang="en-US" sz="3200" i="1">
                              <a:latin typeface="Cambria Math" panose="02040503050406030204" pitchFamily="18" charset="0"/>
                              <a:ea typeface="Cambria Math" panose="02040503050406030204" pitchFamily="18" charset="0"/>
                            </a:rPr>
                          </m:ctrlPr>
                        </m:funcPr>
                        <m:fName>
                          <m:limLow>
                            <m:limLowPr>
                              <m:ctrlPr>
                                <a:rPr lang="en-US" sz="3200" i="1">
                                  <a:latin typeface="Cambria Math" panose="02040503050406030204" pitchFamily="18" charset="0"/>
                                  <a:ea typeface="Cambria Math" panose="02040503050406030204" pitchFamily="18" charset="0"/>
                                </a:rPr>
                              </m:ctrlPr>
                            </m:limLowPr>
                            <m:e>
                              <m:r>
                                <m:rPr>
                                  <m:sty m:val="p"/>
                                </m:rPr>
                                <a:rPr lang="en-US" sz="3200">
                                  <a:latin typeface="Cambria Math" panose="02040503050406030204" pitchFamily="18" charset="0"/>
                                  <a:ea typeface="Cambria Math" panose="02040503050406030204" pitchFamily="18" charset="0"/>
                                </a:rPr>
                                <m:t>m</m:t>
                              </m:r>
                              <m:r>
                                <a:rPr lang="en-US" sz="3200" b="0" i="1" smtClean="0">
                                  <a:latin typeface="Cambria Math" panose="02040503050406030204" pitchFamily="18" charset="0"/>
                                  <a:ea typeface="Cambria Math" panose="02040503050406030204" pitchFamily="18" charset="0"/>
                                </a:rPr>
                                <m:t>𝑎𝑥</m:t>
                              </m:r>
                            </m:e>
                            <m:lim/>
                          </m:limLow>
                        </m:fName>
                        <m:e>
                          <m:d>
                            <m:dPr>
                              <m:ctrlPr>
                                <a:rPr lang="en-US" sz="3200" i="1">
                                  <a:latin typeface="Cambria Math" panose="02040503050406030204" pitchFamily="18" charset="0"/>
                                  <a:ea typeface="Cambria Math" panose="02040503050406030204" pitchFamily="18" charset="0"/>
                                </a:rPr>
                              </m:ctrlPr>
                            </m:dPr>
                            <m:e>
                              <m:r>
                                <a:rPr lang="en-US" sz="3200" b="0" i="1" smtClean="0">
                                  <a:latin typeface="Cambria Math" panose="02040503050406030204" pitchFamily="18" charset="0"/>
                                  <a:ea typeface="Cambria Math" panose="02040503050406030204" pitchFamily="18" charset="0"/>
                                </a:rPr>
                                <m:t>𝐷</m:t>
                              </m:r>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𝑁</m:t>
                              </m:r>
                              <m:r>
                                <a:rPr lang="en-US" sz="3200" b="0" i="1" smtClean="0">
                                  <a:latin typeface="Cambria Math" panose="02040503050406030204" pitchFamily="18" charset="0"/>
                                  <a:ea typeface="Cambria Math" panose="02040503050406030204" pitchFamily="18" charset="0"/>
                                </a:rPr>
                                <m:t> </m:t>
                              </m:r>
                              <m:sSub>
                                <m:sSubPr>
                                  <m:ctrlPr>
                                    <a:rPr lang="en-US" sz="3200" b="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𝐷</m:t>
                                  </m:r>
                                </m:e>
                                <m:sub>
                                  <m:r>
                                    <a:rPr lang="en-US" sz="3200" b="0" i="1" smtClean="0">
                                      <a:latin typeface="Cambria Math" panose="02040503050406030204" pitchFamily="18" charset="0"/>
                                      <a:ea typeface="Cambria Math" panose="02040503050406030204" pitchFamily="18" charset="0"/>
                                    </a:rPr>
                                    <m:t>𝑚𝑎𝑥</m:t>
                                  </m:r>
                                </m:sub>
                              </m:sSub>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𝐸</m:t>
                              </m:r>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𝑍</m:t>
                              </m:r>
                              <m:r>
                                <a:rPr lang="en-US" sz="3200" b="0" i="1" smtClean="0">
                                  <a:latin typeface="Cambria Math" panose="02040503050406030204" pitchFamily="18" charset="0"/>
                                  <a:ea typeface="Cambria Math" panose="02040503050406030204" pitchFamily="18" charset="0"/>
                                </a:rPr>
                                <m:t>]</m:t>
                              </m:r>
                            </m:e>
                          </m:d>
                        </m:e>
                      </m:func>
                    </m:oMath>
                  </m:oMathPara>
                </a14:m>
                <a:endParaRPr lang="en-US" sz="3200" dirty="0"/>
              </a:p>
              <a:p>
                <a:pPr marL="38100" indent="0">
                  <a:buNone/>
                </a:pPr>
                <a:endParaRPr lang="en-US" sz="3200" dirty="0"/>
              </a:p>
            </p:txBody>
          </p:sp>
        </mc:Choice>
        <mc:Fallback xmlns="">
          <p:sp>
            <p:nvSpPr>
              <p:cNvPr id="8" name="Rectangle 3">
                <a:extLst>
                  <a:ext uri="{FF2B5EF4-FFF2-40B4-BE49-F238E27FC236}">
                    <a16:creationId xmlns:a16="http://schemas.microsoft.com/office/drawing/2014/main" id="{42E695E9-CE13-2C4B-A110-6193652CE54D}"/>
                  </a:ext>
                </a:extLst>
              </p:cNvPr>
              <p:cNvSpPr txBox="1">
                <a:spLocks noRot="1" noChangeAspect="1" noMove="1" noResize="1" noEditPoints="1" noAdjustHandles="1" noChangeArrowheads="1" noChangeShapeType="1" noTextEdit="1"/>
              </p:cNvSpPr>
              <p:nvPr/>
            </p:nvSpPr>
            <p:spPr>
              <a:xfrm>
                <a:off x="3759200" y="4393901"/>
                <a:ext cx="8115300" cy="1763376"/>
              </a:xfrm>
              <a:prstGeom prst="rect">
                <a:avLst/>
              </a:prstGeom>
              <a:blipFill>
                <a:blip r:embed="rId3"/>
                <a:stretch>
                  <a:fillRect/>
                </a:stretch>
              </a:blipFill>
              <a:ln w="57150" cap="flat" cmpd="sng" algn="ctr">
                <a:solidFill>
                  <a:schemeClr val="accent1">
                    <a:lumMod val="60000"/>
                    <a:lumOff val="40000"/>
                  </a:schemeClr>
                </a:solidFill>
                <a:prstDash val="solid"/>
                <a:round/>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3">
                <a:extLst>
                  <a:ext uri="{FF2B5EF4-FFF2-40B4-BE49-F238E27FC236}">
                    <a16:creationId xmlns:a16="http://schemas.microsoft.com/office/drawing/2014/main" id="{783872A3-E200-0040-A24B-EF34C21064E5}"/>
                  </a:ext>
                </a:extLst>
              </p:cNvPr>
              <p:cNvSpPr txBox="1">
                <a:spLocks noChangeArrowheads="1"/>
              </p:cNvSpPr>
              <p:nvPr/>
            </p:nvSpPr>
            <p:spPr>
              <a:xfrm>
                <a:off x="5138565" y="1949200"/>
                <a:ext cx="6534667" cy="786302"/>
              </a:xfrm>
              <a:prstGeom prst="rect">
                <a:avLst/>
              </a:prstGeom>
              <a:noFill/>
              <a:ln w="57150" cap="flat" cmpd="sng" algn="ctr">
                <a:solidFill>
                  <a:schemeClr val="accent1">
                    <a:lumMod val="60000"/>
                    <a:lumOff val="4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14:m>
                  <m:oMathPara xmlns:m="http://schemas.openxmlformats.org/officeDocument/2006/math">
                    <m:oMathParaPr>
                      <m:jc m:val="centerGroup"/>
                    </m:oMathParaPr>
                    <m:oMath xmlns:m="http://schemas.openxmlformats.org/officeDocument/2006/math">
                      <m:sSub>
                        <m:sSubPr>
                          <m:ctrlPr>
                            <a:rPr lang="ar-AE" sz="3200" i="1" smtClean="0">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   </m:t>
                          </m:r>
                          <m:r>
                            <a:rPr lang="en-US" sz="3200" b="0" i="1" smtClean="0">
                              <a:latin typeface="Cambria Math" panose="02040503050406030204" pitchFamily="18" charset="0"/>
                              <a:ea typeface="Cambria Math" panose="02040503050406030204" pitchFamily="18" charset="0"/>
                            </a:rPr>
                            <m:t>𝜌</m:t>
                          </m:r>
                        </m:e>
                        <m:sub>
                          <m:r>
                            <a:rPr lang="en-US" sz="3200" b="0" i="1" smtClean="0">
                              <a:latin typeface="Cambria Math" panose="02040503050406030204" pitchFamily="18" charset="0"/>
                              <a:ea typeface="Cambria Math" panose="02040503050406030204" pitchFamily="18" charset="0"/>
                            </a:rPr>
                            <m:t>𝑖</m:t>
                          </m:r>
                        </m:sub>
                      </m:sSub>
                      <m:r>
                        <a:rPr lang="en-US" sz="3200" b="0" i="1" smtClean="0">
                          <a:latin typeface="Cambria Math" panose="02040503050406030204" pitchFamily="18" charset="0"/>
                          <a:ea typeface="Cambria Math" panose="02040503050406030204" pitchFamily="18" charset="0"/>
                        </a:rPr>
                        <m:t>=</m:t>
                      </m:r>
                      <m:r>
                        <a:rPr lang="en-US" sz="3200" b="0" i="1" smtClean="0">
                          <a:latin typeface="Cambria Math" panose="02040503050406030204" pitchFamily="18" charset="0"/>
                          <a:ea typeface="Cambria Math" panose="02040503050406030204" pitchFamily="18" charset="0"/>
                        </a:rPr>
                        <m:t>𝑋</m:t>
                      </m:r>
                      <m:r>
                        <a:rPr lang="en-US" sz="3200" i="1">
                          <a:latin typeface="Cambria Math" panose="02040503050406030204" pitchFamily="18" charset="0"/>
                          <a:ea typeface="Cambria Math" panose="02040503050406030204" pitchFamily="18" charset="0"/>
                        </a:rPr>
                        <m:t>∙</m:t>
                      </m:r>
                      <m:r>
                        <a:rPr lang="en-US" sz="3200" i="1">
                          <a:latin typeface="Cambria Math" panose="02040503050406030204" pitchFamily="18" charset="0"/>
                          <a:ea typeface="Cambria Math" panose="02040503050406030204" pitchFamily="18" charset="0"/>
                        </a:rPr>
                        <m:t>𝐸</m:t>
                      </m:r>
                      <m:d>
                        <m:dPr>
                          <m:begChr m:val="["/>
                          <m:endChr m:val="]"/>
                          <m:ctrlPr>
                            <a:rPr lang="en-US" sz="3200" i="1">
                              <a:latin typeface="Cambria Math" panose="02040503050406030204" pitchFamily="18" charset="0"/>
                              <a:ea typeface="Cambria Math" panose="02040503050406030204" pitchFamily="18" charset="0"/>
                            </a:rPr>
                          </m:ctrlPr>
                        </m:dPr>
                        <m:e>
                          <m:sSub>
                            <m:sSubPr>
                              <m:ctrlPr>
                                <a:rPr lang="en-US" sz="3200" i="1">
                                  <a:latin typeface="Cambria Math" panose="02040503050406030204" pitchFamily="18" charset="0"/>
                                  <a:ea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𝐷</m:t>
                              </m:r>
                            </m:e>
                            <m:sub>
                              <m:r>
                                <a:rPr lang="en-US" sz="3200" b="0" i="1" smtClean="0">
                                  <a:latin typeface="Cambria Math" panose="02040503050406030204" pitchFamily="18" charset="0"/>
                                  <a:ea typeface="Cambria Math" panose="02040503050406030204" pitchFamily="18" charset="0"/>
                                </a:rPr>
                                <m:t>𝑖</m:t>
                              </m:r>
                            </m:sub>
                          </m:sSub>
                        </m:e>
                      </m:d>
                    </m:oMath>
                  </m:oMathPara>
                </a14:m>
                <a:endParaRPr lang="en-US" sz="3200" dirty="0"/>
              </a:p>
            </p:txBody>
          </p:sp>
        </mc:Choice>
        <mc:Fallback xmlns="">
          <p:sp>
            <p:nvSpPr>
              <p:cNvPr id="9" name="Rectangle 3">
                <a:extLst>
                  <a:ext uri="{FF2B5EF4-FFF2-40B4-BE49-F238E27FC236}">
                    <a16:creationId xmlns:a16="http://schemas.microsoft.com/office/drawing/2014/main" id="{783872A3-E200-0040-A24B-EF34C21064E5}"/>
                  </a:ext>
                </a:extLst>
              </p:cNvPr>
              <p:cNvSpPr txBox="1">
                <a:spLocks noRot="1" noChangeAspect="1" noMove="1" noResize="1" noEditPoints="1" noAdjustHandles="1" noChangeArrowheads="1" noChangeShapeType="1" noTextEdit="1"/>
              </p:cNvSpPr>
              <p:nvPr/>
            </p:nvSpPr>
            <p:spPr>
              <a:xfrm>
                <a:off x="5138565" y="1949200"/>
                <a:ext cx="6534667" cy="786302"/>
              </a:xfrm>
              <a:prstGeom prst="rect">
                <a:avLst/>
              </a:prstGeom>
              <a:blipFill>
                <a:blip r:embed="rId4"/>
                <a:stretch>
                  <a:fillRect/>
                </a:stretch>
              </a:blipFill>
              <a:ln w="57150" cap="flat" cmpd="sng" algn="ctr">
                <a:solidFill>
                  <a:schemeClr val="accent1">
                    <a:lumMod val="60000"/>
                    <a:lumOff val="40000"/>
                  </a:schemeClr>
                </a:solidFill>
                <a:prstDash val="solid"/>
                <a:round/>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3">
                <a:extLst>
                  <a:ext uri="{FF2B5EF4-FFF2-40B4-BE49-F238E27FC236}">
                    <a16:creationId xmlns:a16="http://schemas.microsoft.com/office/drawing/2014/main" id="{B427E235-C5D6-8341-9C02-62D7C83391CC}"/>
                  </a:ext>
                </a:extLst>
              </p:cNvPr>
              <p:cNvSpPr txBox="1">
                <a:spLocks noChangeArrowheads="1"/>
              </p:cNvSpPr>
              <p:nvPr/>
            </p:nvSpPr>
            <p:spPr>
              <a:xfrm>
                <a:off x="5138565" y="886472"/>
                <a:ext cx="6534667" cy="786302"/>
              </a:xfrm>
              <a:prstGeom prst="rect">
                <a:avLst/>
              </a:prstGeom>
              <a:noFill/>
              <a:ln w="57150" cap="flat" cmpd="sng" algn="ctr">
                <a:solidFill>
                  <a:schemeClr val="bg1">
                    <a:lumMod val="6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r>
                  <a:rPr lang="en-US" sz="3200" dirty="0"/>
                  <a:t>E</a:t>
                </a:r>
                <a14:m>
                  <m:oMath xmlns:m="http://schemas.openxmlformats.org/officeDocument/2006/math">
                    <m:d>
                      <m:dPr>
                        <m:begChr m:val="["/>
                        <m:endChr m:val="]"/>
                        <m:ctrlPr>
                          <a:rPr lang="ar-AE" sz="3200" i="1">
                            <a:latin typeface="Cambria Math" panose="02040503050406030204" pitchFamily="18" charset="0"/>
                          </a:rPr>
                        </m:ctrlPr>
                      </m:dPr>
                      <m:e>
                        <m:r>
                          <a:rPr lang="ar-AE" sz="3200" i="1">
                            <a:latin typeface="Cambria Math" panose="02040503050406030204" pitchFamily="18" charset="0"/>
                          </a:rPr>
                          <m:t>𝑁</m:t>
                        </m:r>
                      </m:e>
                    </m:d>
                    <m:r>
                      <a:rPr lang="ar-AE" sz="3200" i="1">
                        <a:latin typeface="Cambria Math" panose="02040503050406030204" pitchFamily="18" charset="0"/>
                      </a:rPr>
                      <m:t>=</m:t>
                    </m:r>
                    <m:r>
                      <a:rPr lang="ar-AE" sz="3200" i="1">
                        <a:latin typeface="Cambria Math" panose="02040503050406030204" pitchFamily="18" charset="0"/>
                        <a:ea typeface="Cambria Math" panose="02040503050406030204" pitchFamily="18" charset="0"/>
                      </a:rPr>
                      <m:t>𝜆</m:t>
                    </m:r>
                    <m:r>
                      <a:rPr lang="ar-AE" sz="3200" i="1">
                        <a:latin typeface="Cambria Math" panose="02040503050406030204" pitchFamily="18" charset="0"/>
                        <a:ea typeface="Cambria Math" panose="02040503050406030204" pitchFamily="18" charset="0"/>
                      </a:rPr>
                      <m:t>𝐸</m:t>
                    </m:r>
                    <m:r>
                      <a:rPr lang="ar-AE" sz="3200" i="1">
                        <a:latin typeface="Cambria Math" panose="02040503050406030204" pitchFamily="18" charset="0"/>
                        <a:ea typeface="Cambria Math" panose="02040503050406030204" pitchFamily="18" charset="0"/>
                      </a:rPr>
                      <m:t>[</m:t>
                    </m:r>
                    <m:r>
                      <a:rPr lang="ar-AE" sz="3200" i="1">
                        <a:latin typeface="Cambria Math" panose="02040503050406030204" pitchFamily="18" charset="0"/>
                        <a:ea typeface="Cambria Math" panose="02040503050406030204" pitchFamily="18" charset="0"/>
                      </a:rPr>
                      <m:t>𝑇</m:t>
                    </m:r>
                    <m:r>
                      <a:rPr lang="ar-AE" sz="3200" i="1">
                        <a:latin typeface="Cambria Math" panose="02040503050406030204" pitchFamily="18" charset="0"/>
                        <a:ea typeface="Cambria Math" panose="02040503050406030204" pitchFamily="18" charset="0"/>
                      </a:rPr>
                      <m:t>]</m:t>
                    </m:r>
                  </m:oMath>
                </a14:m>
                <a:endParaRPr lang="en-US" sz="3200" dirty="0"/>
              </a:p>
            </p:txBody>
          </p:sp>
        </mc:Choice>
        <mc:Fallback xmlns="">
          <p:sp>
            <p:nvSpPr>
              <p:cNvPr id="10" name="Rectangle 3">
                <a:extLst>
                  <a:ext uri="{FF2B5EF4-FFF2-40B4-BE49-F238E27FC236}">
                    <a16:creationId xmlns:a16="http://schemas.microsoft.com/office/drawing/2014/main" id="{B427E235-C5D6-8341-9C02-62D7C83391CC}"/>
                  </a:ext>
                </a:extLst>
              </p:cNvPr>
              <p:cNvSpPr txBox="1">
                <a:spLocks noRot="1" noChangeAspect="1" noMove="1" noResize="1" noEditPoints="1" noAdjustHandles="1" noChangeArrowheads="1" noChangeShapeType="1" noTextEdit="1"/>
              </p:cNvSpPr>
              <p:nvPr/>
            </p:nvSpPr>
            <p:spPr>
              <a:xfrm>
                <a:off x="5138565" y="886472"/>
                <a:ext cx="6534667" cy="786302"/>
              </a:xfrm>
              <a:prstGeom prst="rect">
                <a:avLst/>
              </a:prstGeom>
              <a:blipFill>
                <a:blip r:embed="rId5"/>
                <a:stretch>
                  <a:fillRect l="-1346" b="-7353"/>
                </a:stretch>
              </a:blipFill>
              <a:ln w="57150" cap="flat" cmpd="sng" algn="ctr">
                <a:solidFill>
                  <a:schemeClr val="bg1">
                    <a:lumMod val="65000"/>
                  </a:schemeClr>
                </a:solidFill>
                <a:prstDash val="solid"/>
                <a:round/>
                <a:headEnd type="none" w="med" len="med"/>
                <a:tailEnd type="none" w="med" len="med"/>
              </a:ln>
            </p:spPr>
            <p:txBody>
              <a:bodyPr/>
              <a:lstStyle/>
              <a:p>
                <a:r>
                  <a:rPr lang="en-US">
                    <a:noFill/>
                  </a:rPr>
                  <a:t> </a:t>
                </a:r>
              </a:p>
            </p:txBody>
          </p:sp>
        </mc:Fallback>
      </mc:AlternateContent>
    </p:spTree>
    <p:extLst>
      <p:ext uri="{BB962C8B-B14F-4D97-AF65-F5344CB8AC3E}">
        <p14:creationId xmlns:p14="http://schemas.microsoft.com/office/powerpoint/2010/main" val="391356721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1443339" y="840430"/>
            <a:ext cx="4537736" cy="874500"/>
          </a:xfrm>
          <a:prstGeom prst="rect">
            <a:avLst/>
          </a:prstGeom>
        </p:spPr>
        <p:txBody>
          <a:bodyPr spcFirstLastPara="1" wrap="square" lIns="91425" tIns="91425" rIns="91425" bIns="91425" anchor="b" anchorCtr="0">
            <a:noAutofit/>
          </a:bodyPr>
          <a:lstStyle/>
          <a:p>
            <a:r>
              <a:rPr lang="en" sz="2400" dirty="0"/>
              <a:t>Bonus </a:t>
            </a:r>
            <a:r>
              <a:rPr lang="en-US" sz="2400" dirty="0"/>
              <a:t>quiz</a:t>
            </a:r>
            <a:endParaRPr sz="2400" dirty="0"/>
          </a:p>
        </p:txBody>
      </p:sp>
      <p:sp>
        <p:nvSpPr>
          <p:cNvPr id="164" name="Google Shape;164;p21"/>
          <p:cNvSpPr txBox="1">
            <a:spLocks noGrp="1"/>
          </p:cNvSpPr>
          <p:nvPr>
            <p:ph type="sldNum" idx="12"/>
          </p:nvPr>
        </p:nvSpPr>
        <p:spPr>
          <a:xfrm>
            <a:off x="10004575" y="6364177"/>
            <a:ext cx="548700" cy="417900"/>
          </a:xfrm>
          <a:prstGeom prst="rect">
            <a:avLst/>
          </a:prstGeom>
        </p:spPr>
        <p:txBody>
          <a:bodyPr spcFirstLastPara="1" wrap="square" lIns="91425" tIns="91425" rIns="91425" bIns="91425" anchor="t" anchorCtr="0">
            <a:noAutofit/>
          </a:bodyPr>
          <a:lstStyle/>
          <a:p>
            <a:fld id="{00000000-1234-1234-1234-123412341234}" type="slidenum">
              <a:rPr lang="en"/>
              <a:pPr/>
              <a:t>44</a:t>
            </a:fld>
            <a:endParaRPr/>
          </a:p>
        </p:txBody>
      </p:sp>
      <p:pic>
        <p:nvPicPr>
          <p:cNvPr id="5" name="Picture 4">
            <a:extLst>
              <a:ext uri="{FF2B5EF4-FFF2-40B4-BE49-F238E27FC236}">
                <a16:creationId xmlns:a16="http://schemas.microsoft.com/office/drawing/2014/main" id="{216E8058-43ED-374F-AB99-44EC204D4C2E}"/>
              </a:ext>
            </a:extLst>
          </p:cNvPr>
          <p:cNvPicPr>
            <a:picLocks noChangeAspect="1"/>
          </p:cNvPicPr>
          <p:nvPr/>
        </p:nvPicPr>
        <p:blipFill>
          <a:blip r:embed="rId3"/>
          <a:stretch>
            <a:fillRect/>
          </a:stretch>
        </p:blipFill>
        <p:spPr>
          <a:xfrm>
            <a:off x="7249458" y="134815"/>
            <a:ext cx="5510234" cy="6588369"/>
          </a:xfrm>
          <a:prstGeom prst="rect">
            <a:avLst/>
          </a:prstGeom>
        </p:spPr>
      </p:pic>
    </p:spTree>
    <p:extLst>
      <p:ext uri="{BB962C8B-B14F-4D97-AF65-F5344CB8AC3E}">
        <p14:creationId xmlns:p14="http://schemas.microsoft.com/office/powerpoint/2010/main" val="31941460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642C2069-0915-3B4D-B386-F94182FC96DD}"/>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Related homework</a:t>
            </a:r>
          </a:p>
        </p:txBody>
      </p:sp>
      <p:sp>
        <p:nvSpPr>
          <p:cNvPr id="45058" name="Rectangle 3">
            <a:extLst>
              <a:ext uri="{FF2B5EF4-FFF2-40B4-BE49-F238E27FC236}">
                <a16:creationId xmlns:a16="http://schemas.microsoft.com/office/drawing/2014/main" id="{37F20560-6221-984B-8EE0-60BC72167A02}"/>
              </a:ext>
            </a:extLst>
          </p:cNvPr>
          <p:cNvSpPr txBox="1">
            <a:spLocks noGrp="1" noChangeArrowheads="1"/>
          </p:cNvSpPr>
          <p:nvPr>
            <p:ph idx="1"/>
          </p:nvPr>
        </p:nvSpPr>
        <p:spPr/>
        <p:txBody>
          <a:bodyPr/>
          <a:lstStyle/>
          <a:p>
            <a:pPr>
              <a:buNone/>
            </a:pPr>
            <a:r>
              <a:rPr lang="en-US" altLang="zh-CN"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Exercise 6</a:t>
            </a:r>
            <a:r>
              <a:rPr lang="en-US" altLang="zh-CN" b="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.4, 7.4</a:t>
            </a:r>
          </a:p>
          <a:p>
            <a:pPr>
              <a:buNone/>
            </a:pPr>
            <a:endParaRPr lang="en-US" altLang="zh-CN" b="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buNone/>
            </a:pPr>
            <a:endParaRPr lang="en-US" altLang="zh-CN"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p:txBody>
      </p:sp>
    </p:spTree>
    <p:extLst>
      <p:ext uri="{BB962C8B-B14F-4D97-AF65-F5344CB8AC3E}">
        <p14:creationId xmlns:p14="http://schemas.microsoft.com/office/powerpoint/2010/main" val="14023843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p:nvPr/>
        </p:nvSpPr>
        <p:spPr>
          <a:xfrm>
            <a:off x="2417700" y="3550"/>
            <a:ext cx="3232500" cy="3125400"/>
          </a:xfrm>
          <a:prstGeom prst="rect">
            <a:avLst/>
          </a:prstGeom>
          <a:solidFill>
            <a:srgbClr val="7ECEFD"/>
          </a:solidFill>
          <a:ln>
            <a:noFill/>
          </a:ln>
        </p:spPr>
        <p:txBody>
          <a:bodyPr spcFirstLastPara="1" wrap="square" lIns="91425" tIns="91425" rIns="91425" bIns="91425" anchor="ctr" anchorCtr="0">
            <a:noAutofit/>
          </a:bodyPr>
          <a:lstStyle/>
          <a:p>
            <a:endParaRPr/>
          </a:p>
        </p:txBody>
      </p:sp>
      <p:sp>
        <p:nvSpPr>
          <p:cNvPr id="139" name="Google Shape;139;p18"/>
          <p:cNvSpPr txBox="1">
            <a:spLocks noGrp="1"/>
          </p:cNvSpPr>
          <p:nvPr>
            <p:ph type="sldNum" idx="12"/>
          </p:nvPr>
        </p:nvSpPr>
        <p:spPr>
          <a:xfrm>
            <a:off x="10004575" y="6364177"/>
            <a:ext cx="548700" cy="417900"/>
          </a:xfrm>
          <a:prstGeom prst="rect">
            <a:avLst/>
          </a:prstGeom>
        </p:spPr>
        <p:txBody>
          <a:bodyPr spcFirstLastPara="1" wrap="square" lIns="91425" tIns="91425" rIns="91425" bIns="91425" anchor="t" anchorCtr="0">
            <a:noAutofit/>
          </a:bodyPr>
          <a:lstStyle/>
          <a:p>
            <a:fld id="{00000000-1234-1234-1234-123412341234}" type="slidenum">
              <a:rPr lang="en"/>
              <a:pPr/>
              <a:t>46</a:t>
            </a:fld>
            <a:endParaRPr/>
          </a:p>
        </p:txBody>
      </p:sp>
      <p:sp>
        <p:nvSpPr>
          <p:cNvPr id="132" name="Google Shape;132;p18"/>
          <p:cNvSpPr txBox="1">
            <a:spLocks noGrp="1"/>
          </p:cNvSpPr>
          <p:nvPr>
            <p:ph type="ctrTitle" idx="4294967295"/>
          </p:nvPr>
        </p:nvSpPr>
        <p:spPr>
          <a:xfrm>
            <a:off x="0" y="3178175"/>
            <a:ext cx="6623050" cy="1546225"/>
          </a:xfrm>
          <a:prstGeom prst="rect">
            <a:avLst/>
          </a:prstGeom>
        </p:spPr>
        <p:txBody>
          <a:bodyPr spcFirstLastPara="1" wrap="square" lIns="91425" tIns="91425" rIns="91425" bIns="91425" anchor="b" anchorCtr="0">
            <a:noAutofit/>
          </a:bodyPr>
          <a:lstStyle/>
          <a:p>
            <a:r>
              <a:rPr lang="en" sz="7200" dirty="0">
                <a:solidFill>
                  <a:srgbClr val="FFFFFF"/>
                </a:solidFill>
              </a:rPr>
              <a:t>Next lecture: </a:t>
            </a:r>
            <a:endParaRPr sz="7200" dirty="0">
              <a:solidFill>
                <a:srgbClr val="FFFFFF"/>
              </a:solidFill>
            </a:endParaRPr>
          </a:p>
        </p:txBody>
      </p:sp>
      <p:sp>
        <p:nvSpPr>
          <p:cNvPr id="133" name="Google Shape;133;p18"/>
          <p:cNvSpPr txBox="1">
            <a:spLocks noGrp="1"/>
          </p:cNvSpPr>
          <p:nvPr>
            <p:ph type="subTitle" idx="4294967295"/>
          </p:nvPr>
        </p:nvSpPr>
        <p:spPr>
          <a:xfrm>
            <a:off x="0" y="4929188"/>
            <a:ext cx="6623050" cy="1047750"/>
          </a:xfrm>
          <a:prstGeom prst="rect">
            <a:avLst/>
          </a:prstGeom>
        </p:spPr>
        <p:txBody>
          <a:bodyPr spcFirstLastPara="1" wrap="square" lIns="91425" tIns="91425" rIns="91425" bIns="91425" anchor="t" anchorCtr="0">
            <a:noAutofit/>
          </a:bodyPr>
          <a:lstStyle/>
          <a:p>
            <a:pPr marL="0" indent="0">
              <a:buNone/>
            </a:pPr>
            <a:endParaRPr sz="2400" dirty="0">
              <a:solidFill>
                <a:schemeClr val="lt1"/>
              </a:solidFill>
            </a:endParaRPr>
          </a:p>
        </p:txBody>
      </p:sp>
      <p:grpSp>
        <p:nvGrpSpPr>
          <p:cNvPr id="134" name="Google Shape;134;p18"/>
          <p:cNvGrpSpPr/>
          <p:nvPr/>
        </p:nvGrpSpPr>
        <p:grpSpPr>
          <a:xfrm>
            <a:off x="2916061" y="448355"/>
            <a:ext cx="2235784" cy="2235777"/>
            <a:chOff x="570875" y="4322250"/>
            <a:chExt cx="443300" cy="443325"/>
          </a:xfrm>
        </p:grpSpPr>
        <p:sp>
          <p:nvSpPr>
            <p:cNvPr id="135" name="Google Shape;135;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36" name="Google Shape;136;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37" name="Google Shape;137;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38" name="Google Shape;138;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40" name="Google Shape;340;p35"/>
          <p:cNvSpPr txBox="1">
            <a:spLocks noGrp="1"/>
          </p:cNvSpPr>
          <p:nvPr>
            <p:ph type="sldNum" idx="12"/>
          </p:nvPr>
        </p:nvSpPr>
        <p:spPr>
          <a:xfrm>
            <a:off x="10004575" y="6364177"/>
            <a:ext cx="548700" cy="417900"/>
          </a:xfrm>
          <a:prstGeom prst="rect">
            <a:avLst/>
          </a:prstGeom>
        </p:spPr>
        <p:txBody>
          <a:bodyPr spcFirstLastPara="1" wrap="square" lIns="91425" tIns="91425" rIns="91425" bIns="91425" anchor="t" anchorCtr="0">
            <a:noAutofit/>
          </a:bodyPr>
          <a:lstStyle/>
          <a:p>
            <a:fld id="{00000000-1234-1234-1234-123412341234}" type="slidenum">
              <a:rPr lang="en"/>
              <a:pPr/>
              <a:t>47</a:t>
            </a:fld>
            <a:endParaRPr/>
          </a:p>
        </p:txBody>
      </p:sp>
      <p:sp>
        <p:nvSpPr>
          <p:cNvPr id="337" name="Google Shape;337;p35"/>
          <p:cNvSpPr txBox="1">
            <a:spLocks noGrp="1"/>
          </p:cNvSpPr>
          <p:nvPr>
            <p:ph type="ctrTitle" idx="4294967295"/>
          </p:nvPr>
        </p:nvSpPr>
        <p:spPr>
          <a:xfrm>
            <a:off x="82062" y="944928"/>
            <a:ext cx="5561013" cy="1546225"/>
          </a:xfrm>
          <a:prstGeom prst="rect">
            <a:avLst/>
          </a:prstGeom>
        </p:spPr>
        <p:txBody>
          <a:bodyPr spcFirstLastPara="1" wrap="square" lIns="91425" tIns="91425" rIns="91425" bIns="91425" anchor="b" anchorCtr="0">
            <a:noAutofit/>
          </a:bodyPr>
          <a:lstStyle/>
          <a:p>
            <a:r>
              <a:rPr lang="en" sz="6000" dirty="0">
                <a:solidFill>
                  <a:srgbClr val="7ECEFD"/>
                </a:solidFill>
              </a:rPr>
              <a:t>Thanks!</a:t>
            </a:r>
            <a:endParaRPr sz="6000" dirty="0">
              <a:solidFill>
                <a:srgbClr val="7ECEFD"/>
              </a:solidFill>
            </a:endParaRPr>
          </a:p>
        </p:txBody>
      </p:sp>
      <p:sp>
        <p:nvSpPr>
          <p:cNvPr id="338" name="Google Shape;338;p35"/>
          <p:cNvSpPr txBox="1">
            <a:spLocks noGrp="1"/>
          </p:cNvSpPr>
          <p:nvPr>
            <p:ph type="subTitle" idx="4294967295"/>
          </p:nvPr>
        </p:nvSpPr>
        <p:spPr>
          <a:xfrm>
            <a:off x="0" y="2338388"/>
            <a:ext cx="5561013" cy="1047750"/>
          </a:xfrm>
          <a:prstGeom prst="rect">
            <a:avLst/>
          </a:prstGeom>
        </p:spPr>
        <p:txBody>
          <a:bodyPr spcFirstLastPara="1" wrap="square" lIns="91425" tIns="91425" rIns="91425" bIns="91425" anchor="t" anchorCtr="0">
            <a:noAutofit/>
          </a:bodyPr>
          <a:lstStyle/>
          <a:p>
            <a:pPr marL="0" indent="0">
              <a:buNone/>
            </a:pPr>
            <a:r>
              <a:rPr lang="en" sz="4800" b="1">
                <a:solidFill>
                  <a:srgbClr val="FFFFFF"/>
                </a:solidFill>
              </a:rPr>
              <a:t>Any questions?</a:t>
            </a:r>
            <a:endParaRPr sz="4800" b="1">
              <a:solidFill>
                <a:srgbClr val="FFFFFF"/>
              </a:solidFill>
            </a:endParaRPr>
          </a:p>
        </p:txBody>
      </p:sp>
      <p:sp>
        <p:nvSpPr>
          <p:cNvPr id="339" name="Google Shape;339;p35"/>
          <p:cNvSpPr txBox="1">
            <a:spLocks noGrp="1"/>
          </p:cNvSpPr>
          <p:nvPr>
            <p:ph type="body" idx="4294967295"/>
          </p:nvPr>
        </p:nvSpPr>
        <p:spPr>
          <a:xfrm>
            <a:off x="2247900" y="3703527"/>
            <a:ext cx="5561013" cy="2660650"/>
          </a:xfrm>
          <a:prstGeom prst="rect">
            <a:avLst/>
          </a:prstGeom>
        </p:spPr>
        <p:txBody>
          <a:bodyPr spcFirstLastPara="1" wrap="square" lIns="91425" tIns="91425" rIns="91425" bIns="91425" anchor="t" anchorCtr="0">
            <a:noAutofit/>
          </a:bodyPr>
          <a:lstStyle/>
          <a:p>
            <a:pPr marL="0" indent="0">
              <a:buNone/>
            </a:pPr>
            <a:r>
              <a:rPr lang="en-US" sz="2400" dirty="0">
                <a:solidFill>
                  <a:srgbClr val="FFFFFF"/>
                </a:solidFill>
                <a:hlinkClick r:id="rId3"/>
              </a:rPr>
              <a:t>y.chen-10@tudelf.nl</a:t>
            </a:r>
            <a:endParaRPr lang="en-US" sz="2400" dirty="0">
              <a:solidFill>
                <a:srgbClr val="FFFFFF"/>
              </a:solidFill>
            </a:endParaRPr>
          </a:p>
          <a:p>
            <a:pPr marL="0" indent="0">
              <a:buNone/>
            </a:pPr>
            <a:r>
              <a:rPr lang="en-US" sz="2400" dirty="0" err="1">
                <a:solidFill>
                  <a:srgbClr val="FFFFFF"/>
                </a:solidFill>
              </a:rPr>
              <a:t>lydiaychen@ieee.org</a:t>
            </a:r>
            <a:endParaRPr lang="en-US" sz="2400" dirty="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7"/>
          <p:cNvSpPr txBox="1">
            <a:spLocks noGrp="1"/>
          </p:cNvSpPr>
          <p:nvPr>
            <p:ph type="title"/>
          </p:nvPr>
        </p:nvSpPr>
        <p:spPr>
          <a:xfrm>
            <a:off x="2417700" y="274650"/>
            <a:ext cx="6462600" cy="1143000"/>
          </a:xfrm>
          <a:prstGeom prst="rect">
            <a:avLst/>
          </a:prstGeom>
        </p:spPr>
        <p:txBody>
          <a:bodyPr spcFirstLastPara="1" wrap="square" lIns="91425" tIns="91425" rIns="91425" bIns="91425" anchor="b" anchorCtr="0">
            <a:noAutofit/>
          </a:bodyPr>
          <a:lstStyle/>
          <a:p>
            <a:r>
              <a:rPr lang="en"/>
              <a:t>Presentation design</a:t>
            </a:r>
            <a:endParaRPr/>
          </a:p>
        </p:txBody>
      </p:sp>
      <p:sp>
        <p:nvSpPr>
          <p:cNvPr id="353" name="Google Shape;353;p37"/>
          <p:cNvSpPr txBox="1">
            <a:spLocks noGrp="1"/>
          </p:cNvSpPr>
          <p:nvPr>
            <p:ph type="body" idx="1"/>
          </p:nvPr>
        </p:nvSpPr>
        <p:spPr>
          <a:xfrm>
            <a:off x="2417700" y="1600200"/>
            <a:ext cx="6462600" cy="4155300"/>
          </a:xfrm>
          <a:prstGeom prst="rect">
            <a:avLst/>
          </a:prstGeom>
        </p:spPr>
        <p:txBody>
          <a:bodyPr spcFirstLastPara="1" wrap="square" lIns="91425" tIns="91425" rIns="91425" bIns="91425" anchor="t" anchorCtr="0">
            <a:noAutofit/>
          </a:bodyPr>
          <a:lstStyle/>
          <a:p>
            <a:pPr marL="0" indent="0">
              <a:buNone/>
            </a:pPr>
            <a:r>
              <a:rPr lang="en" sz="1400" dirty="0"/>
              <a:t>This presentations uses the following typographies and colors:</a:t>
            </a:r>
            <a:endParaRPr sz="1400" dirty="0"/>
          </a:p>
          <a:p>
            <a:pPr indent="-317500">
              <a:lnSpc>
                <a:spcPct val="115000"/>
              </a:lnSpc>
              <a:buSzPts val="1400"/>
            </a:pPr>
            <a:r>
              <a:rPr lang="en" sz="1400" dirty="0"/>
              <a:t>Titles: </a:t>
            </a:r>
            <a:r>
              <a:rPr lang="en" sz="1400" b="1" dirty="0" err="1"/>
              <a:t>Raleway</a:t>
            </a:r>
            <a:endParaRPr sz="1400" b="1" dirty="0"/>
          </a:p>
          <a:p>
            <a:pPr indent="-317500">
              <a:lnSpc>
                <a:spcPct val="115000"/>
              </a:lnSpc>
              <a:spcBef>
                <a:spcPts val="0"/>
              </a:spcBef>
              <a:buSzPts val="1400"/>
            </a:pPr>
            <a:r>
              <a:rPr lang="en" sz="1400" dirty="0"/>
              <a:t>Body copy: </a:t>
            </a:r>
            <a:r>
              <a:rPr lang="en" sz="1400" b="1" dirty="0" err="1"/>
              <a:t>Lato</a:t>
            </a:r>
            <a:endParaRPr sz="1400" b="1" dirty="0"/>
          </a:p>
          <a:p>
            <a:pPr marL="0" indent="0">
              <a:lnSpc>
                <a:spcPct val="115000"/>
              </a:lnSpc>
              <a:buNone/>
            </a:pPr>
            <a:r>
              <a:rPr lang="en" sz="1400" dirty="0"/>
              <a:t>You can download the fonts on these pages:</a:t>
            </a:r>
            <a:endParaRPr sz="1400" dirty="0"/>
          </a:p>
          <a:p>
            <a:pPr marL="0" indent="0">
              <a:lnSpc>
                <a:spcPct val="115000"/>
              </a:lnSpc>
              <a:buNone/>
            </a:pPr>
            <a:r>
              <a:rPr lang="en" sz="1400" u="sng" dirty="0">
                <a:solidFill>
                  <a:srgbClr val="2185C5"/>
                </a:solidFill>
                <a:hlinkClick r:id="rId3"/>
              </a:rPr>
              <a:t>https://www.fontsquirrel.com/fonts/raleway</a:t>
            </a:r>
            <a:endParaRPr sz="1400" dirty="0">
              <a:solidFill>
                <a:srgbClr val="2185C5"/>
              </a:solidFill>
            </a:endParaRPr>
          </a:p>
          <a:p>
            <a:pPr marL="0" indent="0">
              <a:lnSpc>
                <a:spcPct val="115000"/>
              </a:lnSpc>
              <a:buNone/>
            </a:pPr>
            <a:r>
              <a:rPr lang="en" sz="1400" u="sng" dirty="0">
                <a:solidFill>
                  <a:srgbClr val="2185C5"/>
                </a:solidFill>
                <a:hlinkClick r:id="rId4"/>
              </a:rPr>
              <a:t>https://www.fontsquirrel.com/fonts/lato</a:t>
            </a:r>
            <a:endParaRPr sz="1400" dirty="0">
              <a:solidFill>
                <a:srgbClr val="2185C5"/>
              </a:solidFill>
            </a:endParaRPr>
          </a:p>
          <a:p>
            <a:pPr marL="0" indent="0">
              <a:lnSpc>
                <a:spcPct val="115000"/>
              </a:lnSpc>
              <a:buNone/>
            </a:pPr>
            <a:endParaRPr sz="1400" dirty="0"/>
          </a:p>
          <a:p>
            <a:pPr indent="-317500">
              <a:lnSpc>
                <a:spcPct val="115000"/>
              </a:lnSpc>
              <a:buSzPts val="1400"/>
            </a:pPr>
            <a:r>
              <a:rPr lang="en" sz="1400" dirty="0"/>
              <a:t>Dark blue </a:t>
            </a:r>
            <a:r>
              <a:rPr lang="en" sz="1400" b="1" dirty="0">
                <a:solidFill>
                  <a:srgbClr val="2185C5"/>
                </a:solidFill>
              </a:rPr>
              <a:t>#2185c5</a:t>
            </a:r>
            <a:endParaRPr sz="1400" b="1" dirty="0">
              <a:solidFill>
                <a:srgbClr val="2185C5"/>
              </a:solidFill>
            </a:endParaRPr>
          </a:p>
          <a:p>
            <a:pPr indent="-317500">
              <a:lnSpc>
                <a:spcPct val="115000"/>
              </a:lnSpc>
              <a:spcBef>
                <a:spcPts val="0"/>
              </a:spcBef>
              <a:buSzPts val="1400"/>
            </a:pPr>
            <a:r>
              <a:rPr lang="en" sz="1400" dirty="0"/>
              <a:t>Light blue </a:t>
            </a:r>
            <a:r>
              <a:rPr lang="en" sz="1400" b="1" dirty="0">
                <a:solidFill>
                  <a:srgbClr val="7ECEFD"/>
                </a:solidFill>
              </a:rPr>
              <a:t>#7ecefd</a:t>
            </a:r>
            <a:endParaRPr sz="1400" b="1" dirty="0">
              <a:solidFill>
                <a:srgbClr val="7ECEFD"/>
              </a:solidFill>
            </a:endParaRPr>
          </a:p>
          <a:p>
            <a:pPr indent="-317500">
              <a:lnSpc>
                <a:spcPct val="115000"/>
              </a:lnSpc>
              <a:spcBef>
                <a:spcPts val="0"/>
              </a:spcBef>
              <a:buSzPts val="1400"/>
            </a:pPr>
            <a:r>
              <a:rPr lang="en" sz="1400" dirty="0"/>
              <a:t>Yellow </a:t>
            </a:r>
            <a:r>
              <a:rPr lang="en" sz="1400" b="1" dirty="0">
                <a:solidFill>
                  <a:srgbClr val="FF9715"/>
                </a:solidFill>
              </a:rPr>
              <a:t>#ff9715</a:t>
            </a:r>
            <a:endParaRPr sz="1400" b="1" dirty="0">
              <a:solidFill>
                <a:srgbClr val="FF9715"/>
              </a:solidFill>
            </a:endParaRPr>
          </a:p>
          <a:p>
            <a:pPr indent="-317500">
              <a:lnSpc>
                <a:spcPct val="115000"/>
              </a:lnSpc>
              <a:spcBef>
                <a:spcPts val="0"/>
              </a:spcBef>
              <a:buSzPts val="1400"/>
            </a:pPr>
            <a:r>
              <a:rPr lang="en" sz="1400" dirty="0"/>
              <a:t>Magenta </a:t>
            </a:r>
            <a:r>
              <a:rPr lang="en" sz="1400" b="1" dirty="0">
                <a:solidFill>
                  <a:srgbClr val="F20253"/>
                </a:solidFill>
              </a:rPr>
              <a:t>#f20253</a:t>
            </a:r>
            <a:endParaRPr sz="1400" b="1" dirty="0">
              <a:solidFill>
                <a:srgbClr val="F20253"/>
              </a:solidFill>
            </a:endParaRPr>
          </a:p>
          <a:p>
            <a:pPr indent="-317500">
              <a:lnSpc>
                <a:spcPct val="115000"/>
              </a:lnSpc>
              <a:spcBef>
                <a:spcPts val="0"/>
              </a:spcBef>
              <a:buSzPts val="1400"/>
            </a:pPr>
            <a:r>
              <a:rPr lang="en" sz="1400" dirty="0"/>
              <a:t>Dark gray </a:t>
            </a:r>
            <a:r>
              <a:rPr lang="en" sz="1400" b="1" dirty="0"/>
              <a:t>#677480</a:t>
            </a:r>
            <a:endParaRPr sz="1400" b="1" dirty="0"/>
          </a:p>
          <a:p>
            <a:pPr indent="-317500">
              <a:lnSpc>
                <a:spcPct val="115000"/>
              </a:lnSpc>
              <a:spcBef>
                <a:spcPts val="0"/>
              </a:spcBef>
              <a:buSzPts val="1400"/>
            </a:pPr>
            <a:r>
              <a:rPr lang="en" sz="1400" dirty="0"/>
              <a:t>Light gray </a:t>
            </a:r>
            <a:r>
              <a:rPr lang="en" sz="1400" b="1" dirty="0">
                <a:solidFill>
                  <a:srgbClr val="97ABBC"/>
                </a:solidFill>
              </a:rPr>
              <a:t>#97abbc</a:t>
            </a:r>
            <a:endParaRPr sz="1400" b="1" dirty="0">
              <a:solidFill>
                <a:srgbClr val="97ABBC"/>
              </a:solidFill>
            </a:endParaRPr>
          </a:p>
        </p:txBody>
      </p:sp>
      <p:sp>
        <p:nvSpPr>
          <p:cNvPr id="355" name="Google Shape;355;p37"/>
          <p:cNvSpPr txBox="1">
            <a:spLocks noGrp="1"/>
          </p:cNvSpPr>
          <p:nvPr>
            <p:ph type="sldNum" idx="12"/>
          </p:nvPr>
        </p:nvSpPr>
        <p:spPr>
          <a:xfrm>
            <a:off x="10004575" y="6364177"/>
            <a:ext cx="548700" cy="417900"/>
          </a:xfrm>
          <a:prstGeom prst="rect">
            <a:avLst/>
          </a:prstGeom>
        </p:spPr>
        <p:txBody>
          <a:bodyPr spcFirstLastPara="1" wrap="square" lIns="91425" tIns="91425" rIns="91425" bIns="91425" anchor="t" anchorCtr="0">
            <a:noAutofit/>
          </a:bodyPr>
          <a:lstStyle/>
          <a:p>
            <a:fld id="{00000000-1234-1234-1234-123412341234}" type="slidenum">
              <a:rPr lang="en"/>
              <a:pPr/>
              <a:t>48</a:t>
            </a:fld>
            <a:endParaRPr/>
          </a:p>
        </p:txBody>
      </p:sp>
      <p:sp>
        <p:nvSpPr>
          <p:cNvPr id="354" name="Google Shape;354;p37"/>
          <p:cNvSpPr txBox="1"/>
          <p:nvPr/>
        </p:nvSpPr>
        <p:spPr>
          <a:xfrm>
            <a:off x="1840275" y="6070200"/>
            <a:ext cx="8524200" cy="717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sz="1200" i="1">
                <a:solidFill>
                  <a:srgbClr val="2185C5"/>
                </a:solidFill>
                <a:latin typeface="Lato"/>
                <a:ea typeface="Lato"/>
                <a:cs typeface="Lato"/>
                <a:sym typeface="Lato"/>
              </a:rPr>
              <a:t>You don’t need to keep this slide in your presentation. It’s only here to serve you as a design guide if you need to create new slides or download the fonts to edit the presentation in PowerPoint®</a:t>
            </a:r>
            <a:endParaRPr sz="1200" i="1">
              <a:solidFill>
                <a:srgbClr val="2185C5"/>
              </a:solidFill>
              <a:latin typeface="Lato"/>
              <a:ea typeface="Lato"/>
              <a:cs typeface="Lato"/>
              <a:sym typeface="Lato"/>
            </a:endParaRPr>
          </a:p>
          <a:p>
            <a:pPr>
              <a:buClr>
                <a:schemeClr val="dk1"/>
              </a:buClr>
              <a:buSzPts val="1100"/>
            </a:pPr>
            <a:endParaRPr sz="1200" i="1">
              <a:solidFill>
                <a:srgbClr val="2185C5"/>
              </a:solidFill>
              <a:latin typeface="Lato"/>
              <a:ea typeface="Lato"/>
              <a:cs typeface="Lato"/>
              <a:sym typeface="Lato"/>
            </a:endParaRPr>
          </a:p>
          <a:p>
            <a:endParaRPr sz="1200" i="1">
              <a:solidFill>
                <a:srgbClr val="2185C5"/>
              </a:solidFill>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7ECEFD"/>
        </a:solidFill>
        <a:effectLst/>
      </p:bgPr>
    </p:bg>
    <p:spTree>
      <p:nvGrpSpPr>
        <p:cNvPr id="1" name="Shape 359"/>
        <p:cNvGrpSpPr/>
        <p:nvPr/>
      </p:nvGrpSpPr>
      <p:grpSpPr>
        <a:xfrm>
          <a:off x="0" y="0"/>
          <a:ext cx="0" cy="0"/>
          <a:chOff x="0" y="0"/>
          <a:chExt cx="0" cy="0"/>
        </a:xfrm>
      </p:grpSpPr>
      <p:grpSp>
        <p:nvGrpSpPr>
          <p:cNvPr id="360" name="Google Shape;360;p38"/>
          <p:cNvGrpSpPr/>
          <p:nvPr/>
        </p:nvGrpSpPr>
        <p:grpSpPr>
          <a:xfrm>
            <a:off x="1882969" y="1254338"/>
            <a:ext cx="347107" cy="438984"/>
            <a:chOff x="584925" y="238125"/>
            <a:chExt cx="415200" cy="525100"/>
          </a:xfrm>
        </p:grpSpPr>
        <p:sp>
          <p:nvSpPr>
            <p:cNvPr id="361" name="Google Shape;361;p3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62" name="Google Shape;362;p3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63" name="Google Shape;363;p3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64" name="Google Shape;364;p3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65" name="Google Shape;365;p3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66" name="Google Shape;366;p3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367" name="Google Shape;367;p38"/>
          <p:cNvGrpSpPr/>
          <p:nvPr/>
        </p:nvGrpSpPr>
        <p:grpSpPr>
          <a:xfrm>
            <a:off x="2434228" y="1318125"/>
            <a:ext cx="371623" cy="309362"/>
            <a:chOff x="1244325" y="314425"/>
            <a:chExt cx="444525" cy="370050"/>
          </a:xfrm>
        </p:grpSpPr>
        <p:sp>
          <p:nvSpPr>
            <p:cNvPr id="368" name="Google Shape;368;p3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69" name="Google Shape;369;p3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370" name="Google Shape;370;p38"/>
          <p:cNvGrpSpPr/>
          <p:nvPr/>
        </p:nvGrpSpPr>
        <p:grpSpPr>
          <a:xfrm>
            <a:off x="3005925" y="1316600"/>
            <a:ext cx="355300" cy="312413"/>
            <a:chOff x="1928175" y="312600"/>
            <a:chExt cx="425000" cy="373700"/>
          </a:xfrm>
        </p:grpSpPr>
        <p:sp>
          <p:nvSpPr>
            <p:cNvPr id="371" name="Google Shape;371;p3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72" name="Google Shape;372;p3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373" name="Google Shape;373;p38"/>
          <p:cNvSpPr/>
          <p:nvPr/>
        </p:nvSpPr>
        <p:spPr>
          <a:xfrm>
            <a:off x="3601702" y="1305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74" name="Google Shape;374;p38"/>
          <p:cNvSpPr/>
          <p:nvPr/>
        </p:nvSpPr>
        <p:spPr>
          <a:xfrm>
            <a:off x="4185148" y="1306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375" name="Google Shape;375;p38"/>
          <p:cNvGrpSpPr/>
          <p:nvPr/>
        </p:nvGrpSpPr>
        <p:grpSpPr>
          <a:xfrm>
            <a:off x="4669963" y="1300276"/>
            <a:ext cx="408386" cy="345080"/>
            <a:chOff x="3918650" y="293075"/>
            <a:chExt cx="488500" cy="412775"/>
          </a:xfrm>
        </p:grpSpPr>
        <p:sp>
          <p:nvSpPr>
            <p:cNvPr id="376" name="Google Shape;376;p3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77" name="Google Shape;377;p3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78" name="Google Shape;378;p3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379" name="Google Shape;379;p38"/>
          <p:cNvGrpSpPr/>
          <p:nvPr/>
        </p:nvGrpSpPr>
        <p:grpSpPr>
          <a:xfrm>
            <a:off x="5269731" y="1274235"/>
            <a:ext cx="335905" cy="397142"/>
            <a:chOff x="4636075" y="261925"/>
            <a:chExt cx="401800" cy="475050"/>
          </a:xfrm>
        </p:grpSpPr>
        <p:sp>
          <p:nvSpPr>
            <p:cNvPr id="380" name="Google Shape;380;p3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81" name="Google Shape;381;p3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82" name="Google Shape;382;p3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83" name="Google Shape;383;p3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384" name="Google Shape;384;p38"/>
          <p:cNvSpPr/>
          <p:nvPr/>
        </p:nvSpPr>
        <p:spPr>
          <a:xfrm>
            <a:off x="5808931" y="1304864"/>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385" name="Google Shape;385;p38"/>
          <p:cNvGrpSpPr/>
          <p:nvPr/>
        </p:nvGrpSpPr>
        <p:grpSpPr>
          <a:xfrm>
            <a:off x="6396282" y="1307424"/>
            <a:ext cx="336908" cy="330262"/>
            <a:chOff x="5983625" y="301625"/>
            <a:chExt cx="403000" cy="395050"/>
          </a:xfrm>
        </p:grpSpPr>
        <p:sp>
          <p:nvSpPr>
            <p:cNvPr id="386" name="Google Shape;386;p3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87" name="Google Shape;387;p3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88" name="Google Shape;388;p3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89" name="Google Shape;389;p3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0" name="Google Shape;390;p3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1" name="Google Shape;391;p3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2" name="Google Shape;392;p3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3" name="Google Shape;393;p3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4" name="Google Shape;394;p3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5" name="Google Shape;395;p3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6" name="Google Shape;396;p3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7" name="Google Shape;397;p3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8" name="Google Shape;398;p3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9" name="Google Shape;399;p3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00" name="Google Shape;400;p3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01" name="Google Shape;401;p3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02" name="Google Shape;402;p3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03" name="Google Shape;403;p3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04" name="Google Shape;404;p3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05" name="Google Shape;405;p3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06" name="Google Shape;406;p38"/>
          <p:cNvGrpSpPr/>
          <p:nvPr/>
        </p:nvGrpSpPr>
        <p:grpSpPr>
          <a:xfrm>
            <a:off x="6962358" y="1304854"/>
            <a:ext cx="331808" cy="331307"/>
            <a:chOff x="6660750" y="298550"/>
            <a:chExt cx="396900" cy="396300"/>
          </a:xfrm>
        </p:grpSpPr>
        <p:sp>
          <p:nvSpPr>
            <p:cNvPr id="407" name="Google Shape;407;p3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08" name="Google Shape;408;p3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09" name="Google Shape;409;p38"/>
          <p:cNvGrpSpPr/>
          <p:nvPr/>
        </p:nvGrpSpPr>
        <p:grpSpPr>
          <a:xfrm>
            <a:off x="1882969" y="1826539"/>
            <a:ext cx="347107" cy="420111"/>
            <a:chOff x="584925" y="922575"/>
            <a:chExt cx="415200" cy="502525"/>
          </a:xfrm>
        </p:grpSpPr>
        <p:sp>
          <p:nvSpPr>
            <p:cNvPr id="410" name="Google Shape;410;p3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11" name="Google Shape;411;p3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12" name="Google Shape;412;p3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13" name="Google Shape;413;p38"/>
          <p:cNvGrpSpPr/>
          <p:nvPr/>
        </p:nvGrpSpPr>
        <p:grpSpPr>
          <a:xfrm>
            <a:off x="2436276" y="1816841"/>
            <a:ext cx="367547" cy="437980"/>
            <a:chOff x="1246775" y="910975"/>
            <a:chExt cx="439650" cy="523900"/>
          </a:xfrm>
        </p:grpSpPr>
        <p:sp>
          <p:nvSpPr>
            <p:cNvPr id="414" name="Google Shape;414;p3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15" name="Google Shape;415;p3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16" name="Google Shape;416;p3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17" name="Google Shape;417;p38"/>
          <p:cNvGrpSpPr/>
          <p:nvPr/>
        </p:nvGrpSpPr>
        <p:grpSpPr>
          <a:xfrm>
            <a:off x="3004401" y="1887274"/>
            <a:ext cx="358351" cy="298118"/>
            <a:chOff x="1926350" y="995225"/>
            <a:chExt cx="428650" cy="356600"/>
          </a:xfrm>
        </p:grpSpPr>
        <p:sp>
          <p:nvSpPr>
            <p:cNvPr id="418" name="Google Shape;418;p3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19" name="Google Shape;419;p3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20" name="Google Shape;420;p3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21" name="Google Shape;421;p3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422" name="Google Shape;422;p38"/>
          <p:cNvSpPr/>
          <p:nvPr/>
        </p:nvSpPr>
        <p:spPr>
          <a:xfrm>
            <a:off x="3572085" y="1862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23" name="Google Shape;423;p38"/>
          <p:cNvSpPr/>
          <p:nvPr/>
        </p:nvSpPr>
        <p:spPr>
          <a:xfrm>
            <a:off x="4136157" y="1879657"/>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24" name="Google Shape;424;p38"/>
          <p:cNvSpPr/>
          <p:nvPr/>
        </p:nvSpPr>
        <p:spPr>
          <a:xfrm>
            <a:off x="4704804" y="1882207"/>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25" name="Google Shape;425;p38"/>
          <p:cNvSpPr/>
          <p:nvPr/>
        </p:nvSpPr>
        <p:spPr>
          <a:xfrm>
            <a:off x="5279576" y="1885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426" name="Google Shape;426;p38"/>
          <p:cNvGrpSpPr/>
          <p:nvPr/>
        </p:nvGrpSpPr>
        <p:grpSpPr>
          <a:xfrm>
            <a:off x="5826632" y="1864828"/>
            <a:ext cx="349155" cy="349657"/>
            <a:chOff x="5302225" y="968375"/>
            <a:chExt cx="417650" cy="418250"/>
          </a:xfrm>
        </p:grpSpPr>
        <p:sp>
          <p:nvSpPr>
            <p:cNvPr id="427" name="Google Shape;427;p3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28" name="Google Shape;428;p3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29" name="Google Shape;429;p38"/>
          <p:cNvGrpSpPr/>
          <p:nvPr/>
        </p:nvGrpSpPr>
        <p:grpSpPr>
          <a:xfrm>
            <a:off x="6348296" y="1825515"/>
            <a:ext cx="432881" cy="421637"/>
            <a:chOff x="5926225" y="921350"/>
            <a:chExt cx="517800" cy="504350"/>
          </a:xfrm>
        </p:grpSpPr>
        <p:sp>
          <p:nvSpPr>
            <p:cNvPr id="430" name="Google Shape;430;p3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31" name="Google Shape;431;p3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32" name="Google Shape;432;p38"/>
          <p:cNvGrpSpPr/>
          <p:nvPr/>
        </p:nvGrpSpPr>
        <p:grpSpPr>
          <a:xfrm>
            <a:off x="6926118" y="1833686"/>
            <a:ext cx="404290" cy="405314"/>
            <a:chOff x="6617400" y="931125"/>
            <a:chExt cx="483600" cy="484825"/>
          </a:xfrm>
        </p:grpSpPr>
        <p:sp>
          <p:nvSpPr>
            <p:cNvPr id="433" name="Google Shape;433;p3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34" name="Google Shape;434;p3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35" name="Google Shape;435;p38"/>
          <p:cNvGrpSpPr/>
          <p:nvPr/>
        </p:nvGrpSpPr>
        <p:grpSpPr>
          <a:xfrm>
            <a:off x="1861525" y="2463049"/>
            <a:ext cx="389994" cy="273623"/>
            <a:chOff x="559275" y="1683950"/>
            <a:chExt cx="466500" cy="327300"/>
          </a:xfrm>
        </p:grpSpPr>
        <p:sp>
          <p:nvSpPr>
            <p:cNvPr id="436" name="Google Shape;436;p3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37" name="Google Shape;437;p3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38" name="Google Shape;438;p38"/>
          <p:cNvGrpSpPr/>
          <p:nvPr/>
        </p:nvGrpSpPr>
        <p:grpSpPr>
          <a:xfrm>
            <a:off x="2425052" y="2408958"/>
            <a:ext cx="389994" cy="381822"/>
            <a:chOff x="1233350" y="1619250"/>
            <a:chExt cx="466500" cy="456725"/>
          </a:xfrm>
        </p:grpSpPr>
        <p:sp>
          <p:nvSpPr>
            <p:cNvPr id="439" name="Google Shape;439;p3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40" name="Google Shape;440;p3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41" name="Google Shape;441;p3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42" name="Google Shape;442;p3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43" name="Google Shape;443;p38"/>
          <p:cNvGrpSpPr/>
          <p:nvPr/>
        </p:nvGrpSpPr>
        <p:grpSpPr>
          <a:xfrm>
            <a:off x="3000827" y="2417110"/>
            <a:ext cx="365499" cy="365499"/>
            <a:chOff x="1922075" y="1629000"/>
            <a:chExt cx="437200" cy="437200"/>
          </a:xfrm>
        </p:grpSpPr>
        <p:sp>
          <p:nvSpPr>
            <p:cNvPr id="444" name="Google Shape;444;p3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45" name="Google Shape;445;p3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46" name="Google Shape;446;p38"/>
          <p:cNvGrpSpPr/>
          <p:nvPr/>
        </p:nvGrpSpPr>
        <p:grpSpPr>
          <a:xfrm>
            <a:off x="3562828" y="2415585"/>
            <a:ext cx="368551" cy="368551"/>
            <a:chOff x="2594325" y="1627175"/>
            <a:chExt cx="440850" cy="440850"/>
          </a:xfrm>
        </p:grpSpPr>
        <p:sp>
          <p:nvSpPr>
            <p:cNvPr id="447" name="Google Shape;447;p3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48" name="Google Shape;448;p3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49" name="Google Shape;449;p3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450" name="Google Shape;450;p38"/>
          <p:cNvSpPr/>
          <p:nvPr/>
        </p:nvSpPr>
        <p:spPr>
          <a:xfrm>
            <a:off x="4142783" y="2431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451" name="Google Shape;451;p38"/>
          <p:cNvGrpSpPr/>
          <p:nvPr/>
        </p:nvGrpSpPr>
        <p:grpSpPr>
          <a:xfrm>
            <a:off x="4724596" y="2388018"/>
            <a:ext cx="299121" cy="423685"/>
            <a:chOff x="3984000" y="1594200"/>
            <a:chExt cx="357800" cy="506800"/>
          </a:xfrm>
        </p:grpSpPr>
        <p:sp>
          <p:nvSpPr>
            <p:cNvPr id="452" name="Google Shape;452;p3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53" name="Google Shape;453;p3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54" name="Google Shape;454;p38"/>
          <p:cNvGrpSpPr/>
          <p:nvPr/>
        </p:nvGrpSpPr>
        <p:grpSpPr>
          <a:xfrm>
            <a:off x="5240637" y="2478869"/>
            <a:ext cx="394090" cy="241980"/>
            <a:chOff x="4601275" y="1702875"/>
            <a:chExt cx="471400" cy="289450"/>
          </a:xfrm>
        </p:grpSpPr>
        <p:sp>
          <p:nvSpPr>
            <p:cNvPr id="455" name="Google Shape;455;p3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56" name="Google Shape;456;p3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57" name="Google Shape;457;p3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58" name="Google Shape;458;p3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59" name="Google Shape;459;p3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60" name="Google Shape;460;p38"/>
          <p:cNvGrpSpPr/>
          <p:nvPr/>
        </p:nvGrpSpPr>
        <p:grpSpPr>
          <a:xfrm>
            <a:off x="5823058" y="2419659"/>
            <a:ext cx="356303" cy="360400"/>
            <a:chOff x="5297950" y="1632050"/>
            <a:chExt cx="426200" cy="431100"/>
          </a:xfrm>
        </p:grpSpPr>
        <p:sp>
          <p:nvSpPr>
            <p:cNvPr id="461" name="Google Shape;461;p3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62" name="Google Shape;462;p3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63" name="Google Shape;463;p38"/>
          <p:cNvGrpSpPr/>
          <p:nvPr/>
        </p:nvGrpSpPr>
        <p:grpSpPr>
          <a:xfrm>
            <a:off x="6385561" y="2408958"/>
            <a:ext cx="358351" cy="381822"/>
            <a:chOff x="5970800" y="1619250"/>
            <a:chExt cx="428650" cy="456725"/>
          </a:xfrm>
        </p:grpSpPr>
        <p:sp>
          <p:nvSpPr>
            <p:cNvPr id="464" name="Google Shape;464;p3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65" name="Google Shape;465;p3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66" name="Google Shape;466;p3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67" name="Google Shape;467;p3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68" name="Google Shape;468;p3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69" name="Google Shape;469;p38"/>
          <p:cNvGrpSpPr/>
          <p:nvPr/>
        </p:nvGrpSpPr>
        <p:grpSpPr>
          <a:xfrm>
            <a:off x="6932765" y="2404360"/>
            <a:ext cx="401719" cy="366502"/>
            <a:chOff x="6625350" y="1613750"/>
            <a:chExt cx="480525" cy="438400"/>
          </a:xfrm>
        </p:grpSpPr>
        <p:sp>
          <p:nvSpPr>
            <p:cNvPr id="470" name="Google Shape;470;p3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1" name="Google Shape;471;p3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2" name="Google Shape;472;p3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3" name="Google Shape;473;p3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4" name="Google Shape;474;p3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75" name="Google Shape;475;p38"/>
          <p:cNvGrpSpPr/>
          <p:nvPr/>
        </p:nvGrpSpPr>
        <p:grpSpPr>
          <a:xfrm>
            <a:off x="1904914" y="3000555"/>
            <a:ext cx="303217" cy="325685"/>
            <a:chOff x="611175" y="2326900"/>
            <a:chExt cx="362700" cy="389575"/>
          </a:xfrm>
        </p:grpSpPr>
        <p:sp>
          <p:nvSpPr>
            <p:cNvPr id="476" name="Google Shape;476;p3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7" name="Google Shape;477;p3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8" name="Google Shape;478;p3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9" name="Google Shape;479;p3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480" name="Google Shape;480;p38"/>
          <p:cNvSpPr/>
          <p:nvPr/>
        </p:nvSpPr>
        <p:spPr>
          <a:xfrm>
            <a:off x="2460310" y="3003682"/>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81" name="Google Shape;481;p38"/>
          <p:cNvSpPr/>
          <p:nvPr/>
        </p:nvSpPr>
        <p:spPr>
          <a:xfrm>
            <a:off x="3023858" y="3003682"/>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82" name="Google Shape;482;p38"/>
          <p:cNvSpPr/>
          <p:nvPr/>
        </p:nvSpPr>
        <p:spPr>
          <a:xfrm>
            <a:off x="3587407" y="3003682"/>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483" name="Google Shape;483;p38"/>
          <p:cNvGrpSpPr/>
          <p:nvPr/>
        </p:nvGrpSpPr>
        <p:grpSpPr>
          <a:xfrm>
            <a:off x="4225378" y="2948493"/>
            <a:ext cx="170502" cy="425733"/>
            <a:chOff x="3386850" y="2264625"/>
            <a:chExt cx="203950" cy="509250"/>
          </a:xfrm>
        </p:grpSpPr>
        <p:sp>
          <p:nvSpPr>
            <p:cNvPr id="484" name="Google Shape;484;p3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85" name="Google Shape;485;p3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86" name="Google Shape;486;p38"/>
          <p:cNvGrpSpPr/>
          <p:nvPr/>
        </p:nvGrpSpPr>
        <p:grpSpPr>
          <a:xfrm>
            <a:off x="5367752" y="3002603"/>
            <a:ext cx="139863" cy="317513"/>
            <a:chOff x="4753325" y="2329350"/>
            <a:chExt cx="167300" cy="379800"/>
          </a:xfrm>
        </p:grpSpPr>
        <p:sp>
          <p:nvSpPr>
            <p:cNvPr id="487" name="Google Shape;487;p3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88" name="Google Shape;488;p3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89" name="Google Shape;489;p38"/>
          <p:cNvGrpSpPr/>
          <p:nvPr/>
        </p:nvGrpSpPr>
        <p:grpSpPr>
          <a:xfrm>
            <a:off x="4801653" y="2950520"/>
            <a:ext cx="145004" cy="421657"/>
            <a:chOff x="4076175" y="2267050"/>
            <a:chExt cx="173450" cy="504375"/>
          </a:xfrm>
        </p:grpSpPr>
        <p:sp>
          <p:nvSpPr>
            <p:cNvPr id="490" name="Google Shape;490;p3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91" name="Google Shape;491;p3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492" name="Google Shape;492;p38"/>
          <p:cNvSpPr/>
          <p:nvPr/>
        </p:nvSpPr>
        <p:spPr>
          <a:xfrm>
            <a:off x="5841600" y="2995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493" name="Google Shape;493;p38"/>
          <p:cNvGrpSpPr/>
          <p:nvPr/>
        </p:nvGrpSpPr>
        <p:grpSpPr>
          <a:xfrm>
            <a:off x="6389134" y="3001056"/>
            <a:ext cx="351204" cy="324661"/>
            <a:chOff x="5975075" y="2327500"/>
            <a:chExt cx="420100" cy="388350"/>
          </a:xfrm>
        </p:grpSpPr>
        <p:sp>
          <p:nvSpPr>
            <p:cNvPr id="494" name="Google Shape;494;p3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95" name="Google Shape;495;p3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96" name="Google Shape;496;p38"/>
          <p:cNvGrpSpPr/>
          <p:nvPr/>
        </p:nvGrpSpPr>
        <p:grpSpPr>
          <a:xfrm>
            <a:off x="7020545" y="2991358"/>
            <a:ext cx="215437" cy="351204"/>
            <a:chOff x="6730350" y="2315900"/>
            <a:chExt cx="257700" cy="420100"/>
          </a:xfrm>
        </p:grpSpPr>
        <p:sp>
          <p:nvSpPr>
            <p:cNvPr id="497" name="Google Shape;497;p3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98" name="Google Shape;498;p3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99" name="Google Shape;499;p3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00" name="Google Shape;500;p3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01" name="Google Shape;501;p3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02" name="Google Shape;502;p38"/>
          <p:cNvGrpSpPr/>
          <p:nvPr/>
        </p:nvGrpSpPr>
        <p:grpSpPr>
          <a:xfrm>
            <a:off x="2001890" y="3527840"/>
            <a:ext cx="109265" cy="398166"/>
            <a:chOff x="727175" y="2957625"/>
            <a:chExt cx="130700" cy="476275"/>
          </a:xfrm>
        </p:grpSpPr>
        <p:sp>
          <p:nvSpPr>
            <p:cNvPr id="503" name="Google Shape;503;p3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04" name="Google Shape;504;p3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505" name="Google Shape;505;p38"/>
          <p:cNvSpPr/>
          <p:nvPr/>
        </p:nvSpPr>
        <p:spPr>
          <a:xfrm>
            <a:off x="3016208" y="3512114"/>
            <a:ext cx="334860" cy="429808"/>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06" name="Google Shape;506;p38"/>
          <p:cNvSpPr/>
          <p:nvPr/>
        </p:nvSpPr>
        <p:spPr>
          <a:xfrm>
            <a:off x="2496050" y="3512114"/>
            <a:ext cx="248083" cy="429808"/>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507" name="Google Shape;507;p38"/>
          <p:cNvGrpSpPr/>
          <p:nvPr/>
        </p:nvGrpSpPr>
        <p:grpSpPr>
          <a:xfrm>
            <a:off x="3553632" y="3540590"/>
            <a:ext cx="386943" cy="372647"/>
            <a:chOff x="2583325" y="2972875"/>
            <a:chExt cx="462850" cy="445750"/>
          </a:xfrm>
        </p:grpSpPr>
        <p:sp>
          <p:nvSpPr>
            <p:cNvPr id="508" name="Google Shape;508;p3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09" name="Google Shape;509;p3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10" name="Google Shape;510;p38"/>
          <p:cNvGrpSpPr/>
          <p:nvPr/>
        </p:nvGrpSpPr>
        <p:grpSpPr>
          <a:xfrm>
            <a:off x="4103886" y="3596246"/>
            <a:ext cx="413486" cy="261354"/>
            <a:chOff x="3241525" y="3039450"/>
            <a:chExt cx="494600" cy="312625"/>
          </a:xfrm>
        </p:grpSpPr>
        <p:sp>
          <p:nvSpPr>
            <p:cNvPr id="511" name="Google Shape;511;p3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12" name="Google Shape;512;p3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513" name="Google Shape;513;p38"/>
          <p:cNvSpPr/>
          <p:nvPr/>
        </p:nvSpPr>
        <p:spPr>
          <a:xfrm>
            <a:off x="5260180" y="3549381"/>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514" name="Google Shape;514;p38"/>
          <p:cNvGrpSpPr/>
          <p:nvPr/>
        </p:nvGrpSpPr>
        <p:grpSpPr>
          <a:xfrm>
            <a:off x="5787319" y="3568680"/>
            <a:ext cx="427781" cy="316489"/>
            <a:chOff x="5255200" y="3006475"/>
            <a:chExt cx="511700" cy="378575"/>
          </a:xfrm>
        </p:grpSpPr>
        <p:sp>
          <p:nvSpPr>
            <p:cNvPr id="515" name="Google Shape;515;p3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16" name="Google Shape;516;p3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17" name="Google Shape;517;p38"/>
          <p:cNvGrpSpPr/>
          <p:nvPr/>
        </p:nvGrpSpPr>
        <p:grpSpPr>
          <a:xfrm>
            <a:off x="4701104" y="3550308"/>
            <a:ext cx="346104" cy="353231"/>
            <a:chOff x="3955900" y="2984500"/>
            <a:chExt cx="414000" cy="422525"/>
          </a:xfrm>
        </p:grpSpPr>
        <p:sp>
          <p:nvSpPr>
            <p:cNvPr id="518" name="Google Shape;518;p3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19" name="Google Shape;519;p3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20" name="Google Shape;520;p3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521" name="Google Shape;521;p38"/>
          <p:cNvSpPr/>
          <p:nvPr/>
        </p:nvSpPr>
        <p:spPr>
          <a:xfrm>
            <a:off x="1865117" y="4138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22" name="Google Shape;522;p38"/>
          <p:cNvSpPr/>
          <p:nvPr/>
        </p:nvSpPr>
        <p:spPr>
          <a:xfrm>
            <a:off x="6430165" y="3533037"/>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523" name="Google Shape;523;p38"/>
          <p:cNvGrpSpPr/>
          <p:nvPr/>
        </p:nvGrpSpPr>
        <p:grpSpPr>
          <a:xfrm>
            <a:off x="6996050" y="3545188"/>
            <a:ext cx="264427" cy="375719"/>
            <a:chOff x="6701050" y="2978375"/>
            <a:chExt cx="316300" cy="449425"/>
          </a:xfrm>
        </p:grpSpPr>
        <p:sp>
          <p:nvSpPr>
            <p:cNvPr id="524" name="Google Shape;524;p3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25" name="Google Shape;525;p3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26" name="Google Shape;526;p38"/>
          <p:cNvGrpSpPr/>
          <p:nvPr/>
        </p:nvGrpSpPr>
        <p:grpSpPr>
          <a:xfrm>
            <a:off x="2431678" y="4163849"/>
            <a:ext cx="376743" cy="253203"/>
            <a:chOff x="1241275" y="3718400"/>
            <a:chExt cx="450650" cy="302875"/>
          </a:xfrm>
        </p:grpSpPr>
        <p:sp>
          <p:nvSpPr>
            <p:cNvPr id="527" name="Google Shape;527;p3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28" name="Google Shape;528;p3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29" name="Google Shape;529;p3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30" name="Google Shape;530;p3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31" name="Google Shape;531;p38"/>
          <p:cNvGrpSpPr/>
          <p:nvPr/>
        </p:nvGrpSpPr>
        <p:grpSpPr>
          <a:xfrm>
            <a:off x="3000324" y="4144453"/>
            <a:ext cx="366502" cy="292496"/>
            <a:chOff x="1921475" y="3695200"/>
            <a:chExt cx="438400" cy="349875"/>
          </a:xfrm>
        </p:grpSpPr>
        <p:sp>
          <p:nvSpPr>
            <p:cNvPr id="532" name="Google Shape;532;p3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33" name="Google Shape;533;p3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34" name="Google Shape;534;p3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35" name="Google Shape;535;p38"/>
          <p:cNvGrpSpPr/>
          <p:nvPr/>
        </p:nvGrpSpPr>
        <p:grpSpPr>
          <a:xfrm>
            <a:off x="3567426" y="4139855"/>
            <a:ext cx="359355" cy="301190"/>
            <a:chOff x="2599825" y="3689700"/>
            <a:chExt cx="429850" cy="360275"/>
          </a:xfrm>
        </p:grpSpPr>
        <p:sp>
          <p:nvSpPr>
            <p:cNvPr id="536" name="Google Shape;536;p3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37" name="Google Shape;537;p3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38" name="Google Shape;538;p38"/>
          <p:cNvGrpSpPr/>
          <p:nvPr/>
        </p:nvGrpSpPr>
        <p:grpSpPr>
          <a:xfrm>
            <a:off x="4148300" y="4108714"/>
            <a:ext cx="324661" cy="338956"/>
            <a:chOff x="3294650" y="3652450"/>
            <a:chExt cx="388350" cy="405450"/>
          </a:xfrm>
        </p:grpSpPr>
        <p:sp>
          <p:nvSpPr>
            <p:cNvPr id="539" name="Google Shape;539;p3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40" name="Google Shape;540;p3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41" name="Google Shape;541;p3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42" name="Google Shape;542;p38"/>
          <p:cNvGrpSpPr/>
          <p:nvPr/>
        </p:nvGrpSpPr>
        <p:grpSpPr>
          <a:xfrm>
            <a:off x="4684781" y="4151600"/>
            <a:ext cx="378750" cy="277698"/>
            <a:chOff x="3936375" y="3703750"/>
            <a:chExt cx="453050" cy="332175"/>
          </a:xfrm>
        </p:grpSpPr>
        <p:sp>
          <p:nvSpPr>
            <p:cNvPr id="543" name="Google Shape;543;p3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44" name="Google Shape;544;p3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45" name="Google Shape;545;p3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46" name="Google Shape;546;p3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47" name="Google Shape;547;p3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48" name="Google Shape;548;p38"/>
          <p:cNvGrpSpPr/>
          <p:nvPr/>
        </p:nvGrpSpPr>
        <p:grpSpPr>
          <a:xfrm>
            <a:off x="5248307" y="4151600"/>
            <a:ext cx="378750" cy="277698"/>
            <a:chOff x="4610450" y="3703750"/>
            <a:chExt cx="453050" cy="332175"/>
          </a:xfrm>
        </p:grpSpPr>
        <p:sp>
          <p:nvSpPr>
            <p:cNvPr id="549" name="Google Shape;549;p3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50" name="Google Shape;550;p3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51" name="Google Shape;551;p38"/>
          <p:cNvGrpSpPr/>
          <p:nvPr/>
        </p:nvGrpSpPr>
        <p:grpSpPr>
          <a:xfrm>
            <a:off x="5825107" y="4123532"/>
            <a:ext cx="352207" cy="333836"/>
            <a:chOff x="5300400" y="3670175"/>
            <a:chExt cx="421300" cy="399325"/>
          </a:xfrm>
        </p:grpSpPr>
        <p:sp>
          <p:nvSpPr>
            <p:cNvPr id="552" name="Google Shape;552;p3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53" name="Google Shape;553;p3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54" name="Google Shape;554;p3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55" name="Google Shape;555;p3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56" name="Google Shape;556;p3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557" name="Google Shape;557;p38"/>
          <p:cNvSpPr/>
          <p:nvPr/>
        </p:nvSpPr>
        <p:spPr>
          <a:xfrm>
            <a:off x="6368905" y="4094558"/>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558" name="Google Shape;558;p38"/>
          <p:cNvGrpSpPr/>
          <p:nvPr/>
        </p:nvGrpSpPr>
        <p:grpSpPr>
          <a:xfrm>
            <a:off x="6957259" y="4119435"/>
            <a:ext cx="342008" cy="342028"/>
            <a:chOff x="6654650" y="3665275"/>
            <a:chExt cx="409100" cy="409125"/>
          </a:xfrm>
        </p:grpSpPr>
        <p:sp>
          <p:nvSpPr>
            <p:cNvPr id="559" name="Google Shape;559;p3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60" name="Google Shape;560;p3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61" name="Google Shape;561;p38"/>
          <p:cNvGrpSpPr/>
          <p:nvPr/>
        </p:nvGrpSpPr>
        <p:grpSpPr>
          <a:xfrm>
            <a:off x="1871224" y="4668666"/>
            <a:ext cx="370599" cy="370620"/>
            <a:chOff x="570875" y="4322250"/>
            <a:chExt cx="443300" cy="443325"/>
          </a:xfrm>
        </p:grpSpPr>
        <p:sp>
          <p:nvSpPr>
            <p:cNvPr id="562" name="Google Shape;562;p3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63" name="Google Shape;563;p3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64" name="Google Shape;564;p3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65" name="Google Shape;565;p3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566" name="Google Shape;566;p38"/>
          <p:cNvSpPr/>
          <p:nvPr/>
        </p:nvSpPr>
        <p:spPr>
          <a:xfrm>
            <a:off x="2419469" y="4740790"/>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567" name="Google Shape;567;p38"/>
          <p:cNvGrpSpPr/>
          <p:nvPr/>
        </p:nvGrpSpPr>
        <p:grpSpPr>
          <a:xfrm>
            <a:off x="3048812" y="4641120"/>
            <a:ext cx="269526" cy="425712"/>
            <a:chOff x="1979475" y="4289300"/>
            <a:chExt cx="322400" cy="509225"/>
          </a:xfrm>
        </p:grpSpPr>
        <p:sp>
          <p:nvSpPr>
            <p:cNvPr id="568" name="Google Shape;568;p3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69" name="Google Shape;569;p3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70" name="Google Shape;570;p3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71" name="Google Shape;571;p38"/>
          <p:cNvGrpSpPr/>
          <p:nvPr/>
        </p:nvGrpSpPr>
        <p:grpSpPr>
          <a:xfrm>
            <a:off x="3588346" y="4646721"/>
            <a:ext cx="318014" cy="414510"/>
            <a:chOff x="2624850" y="4296000"/>
            <a:chExt cx="380400" cy="495825"/>
          </a:xfrm>
        </p:grpSpPr>
        <p:sp>
          <p:nvSpPr>
            <p:cNvPr id="572" name="Google Shape;572;p3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73" name="Google Shape;573;p3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74" name="Google Shape;574;p3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575" name="Google Shape;575;p38"/>
          <p:cNvSpPr/>
          <p:nvPr/>
        </p:nvSpPr>
        <p:spPr>
          <a:xfrm>
            <a:off x="4704304" y="4684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76" name="Google Shape;576;p38"/>
          <p:cNvSpPr/>
          <p:nvPr/>
        </p:nvSpPr>
        <p:spPr>
          <a:xfrm>
            <a:off x="4140755" y="4705572"/>
            <a:ext cx="339959" cy="297093"/>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77" name="Google Shape;577;p38"/>
          <p:cNvSpPr/>
          <p:nvPr/>
        </p:nvSpPr>
        <p:spPr>
          <a:xfrm>
            <a:off x="5266305" y="4682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578" name="Google Shape;578;p38"/>
          <p:cNvGrpSpPr/>
          <p:nvPr/>
        </p:nvGrpSpPr>
        <p:grpSpPr>
          <a:xfrm>
            <a:off x="5804687" y="4687561"/>
            <a:ext cx="393045" cy="332833"/>
            <a:chOff x="5275975" y="4344850"/>
            <a:chExt cx="470150" cy="398125"/>
          </a:xfrm>
        </p:grpSpPr>
        <p:sp>
          <p:nvSpPr>
            <p:cNvPr id="579" name="Google Shape;579;p3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80" name="Google Shape;580;p3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81" name="Google Shape;581;p3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582" name="Google Shape;582;p38"/>
          <p:cNvSpPr/>
          <p:nvPr/>
        </p:nvSpPr>
        <p:spPr>
          <a:xfrm>
            <a:off x="6388301" y="4677503"/>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583" name="Google Shape;583;p38"/>
          <p:cNvGrpSpPr/>
          <p:nvPr/>
        </p:nvGrpSpPr>
        <p:grpSpPr>
          <a:xfrm>
            <a:off x="6947038" y="4660515"/>
            <a:ext cx="362448" cy="386922"/>
            <a:chOff x="6642425" y="4312500"/>
            <a:chExt cx="433550" cy="462825"/>
          </a:xfrm>
        </p:grpSpPr>
        <p:sp>
          <p:nvSpPr>
            <p:cNvPr id="584" name="Google Shape;584;p3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85" name="Google Shape;585;p3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86" name="Google Shape;586;p3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587" name="Google Shape;587;p38"/>
          <p:cNvSpPr/>
          <p:nvPr/>
        </p:nvSpPr>
        <p:spPr>
          <a:xfrm>
            <a:off x="1823776" y="5280344"/>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588" name="Google Shape;588;p38"/>
          <p:cNvGrpSpPr/>
          <p:nvPr/>
        </p:nvGrpSpPr>
        <p:grpSpPr>
          <a:xfrm>
            <a:off x="2434228" y="5234765"/>
            <a:ext cx="371623" cy="365499"/>
            <a:chOff x="1244325" y="4999400"/>
            <a:chExt cx="444525" cy="437200"/>
          </a:xfrm>
        </p:grpSpPr>
        <p:sp>
          <p:nvSpPr>
            <p:cNvPr id="589" name="Google Shape;589;p3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90" name="Google Shape;590;p3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91" name="Google Shape;591;p3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92" name="Google Shape;592;p3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93" name="Google Shape;593;p3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94" name="Google Shape;594;p38"/>
          <p:cNvGrpSpPr/>
          <p:nvPr/>
        </p:nvGrpSpPr>
        <p:grpSpPr>
          <a:xfrm>
            <a:off x="3030944" y="5223018"/>
            <a:ext cx="305265" cy="388970"/>
            <a:chOff x="1958100" y="4985350"/>
            <a:chExt cx="365150" cy="465275"/>
          </a:xfrm>
        </p:grpSpPr>
        <p:sp>
          <p:nvSpPr>
            <p:cNvPr id="595" name="Google Shape;595;p3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96" name="Google Shape;596;p3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97" name="Google Shape;597;p3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98" name="Google Shape;598;p38"/>
          <p:cNvGrpSpPr/>
          <p:nvPr/>
        </p:nvGrpSpPr>
        <p:grpSpPr>
          <a:xfrm>
            <a:off x="3572002" y="5237816"/>
            <a:ext cx="350200" cy="359877"/>
            <a:chOff x="2605300" y="5003050"/>
            <a:chExt cx="418900" cy="430475"/>
          </a:xfrm>
        </p:grpSpPr>
        <p:sp>
          <p:nvSpPr>
            <p:cNvPr id="599" name="Google Shape;599;p3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00" name="Google Shape;600;p3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01" name="Google Shape;601;p3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602" name="Google Shape;602;p38"/>
          <p:cNvGrpSpPr/>
          <p:nvPr/>
        </p:nvGrpSpPr>
        <p:grpSpPr>
          <a:xfrm>
            <a:off x="4101337" y="5245486"/>
            <a:ext cx="418585" cy="344056"/>
            <a:chOff x="3238475" y="5012225"/>
            <a:chExt cx="500700" cy="411550"/>
          </a:xfrm>
        </p:grpSpPr>
        <p:sp>
          <p:nvSpPr>
            <p:cNvPr id="603" name="Google Shape;603;p3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04" name="Google Shape;604;p3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05" name="Google Shape;605;p3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06" name="Google Shape;606;p3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07" name="Google Shape;607;p3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608" name="Google Shape;608;p38"/>
          <p:cNvGrpSpPr/>
          <p:nvPr/>
        </p:nvGrpSpPr>
        <p:grpSpPr>
          <a:xfrm>
            <a:off x="5207970" y="5208723"/>
            <a:ext cx="459424" cy="417561"/>
            <a:chOff x="4562200" y="4968250"/>
            <a:chExt cx="549550" cy="499475"/>
          </a:xfrm>
        </p:grpSpPr>
        <p:sp>
          <p:nvSpPr>
            <p:cNvPr id="609" name="Google Shape;609;p3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10" name="Google Shape;610;p3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11" name="Google Shape;611;p3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12" name="Google Shape;612;p3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13" name="Google Shape;613;p3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614" name="Google Shape;614;p38"/>
          <p:cNvGrpSpPr/>
          <p:nvPr/>
        </p:nvGrpSpPr>
        <p:grpSpPr>
          <a:xfrm>
            <a:off x="4714898" y="5232214"/>
            <a:ext cx="318516" cy="370076"/>
            <a:chOff x="3972400" y="4996350"/>
            <a:chExt cx="381000" cy="442675"/>
          </a:xfrm>
        </p:grpSpPr>
        <p:sp>
          <p:nvSpPr>
            <p:cNvPr id="615" name="Google Shape;615;p3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16" name="Google Shape;616;p3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617" name="Google Shape;617;p38"/>
          <p:cNvGrpSpPr/>
          <p:nvPr/>
        </p:nvGrpSpPr>
        <p:grpSpPr>
          <a:xfrm>
            <a:off x="5775593" y="5201073"/>
            <a:ext cx="451252" cy="432860"/>
            <a:chOff x="5241175" y="4959100"/>
            <a:chExt cx="539775" cy="517775"/>
          </a:xfrm>
        </p:grpSpPr>
        <p:sp>
          <p:nvSpPr>
            <p:cNvPr id="618" name="Google Shape;618;p3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19" name="Google Shape;619;p3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20" name="Google Shape;620;p3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21" name="Google Shape;621;p3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22" name="Google Shape;622;p3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23" name="Google Shape;623;p3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624" name="Google Shape;624;p38"/>
          <p:cNvSpPr/>
          <p:nvPr/>
        </p:nvSpPr>
        <p:spPr>
          <a:xfrm>
            <a:off x="6366355" y="5307913"/>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625" name="Google Shape;625;p38"/>
          <p:cNvGrpSpPr/>
          <p:nvPr/>
        </p:nvGrpSpPr>
        <p:grpSpPr>
          <a:xfrm>
            <a:off x="6982777" y="5265382"/>
            <a:ext cx="289444" cy="332832"/>
            <a:chOff x="6685175" y="5036025"/>
            <a:chExt cx="346225" cy="398125"/>
          </a:xfrm>
        </p:grpSpPr>
        <p:sp>
          <p:nvSpPr>
            <p:cNvPr id="626" name="Google Shape;626;p3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27" name="Google Shape;627;p3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28" name="Google Shape;628;p3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29" name="Google Shape;629;p3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30" name="Google Shape;630;p3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631" name="Google Shape;631;p38"/>
          <p:cNvGrpSpPr/>
          <p:nvPr/>
        </p:nvGrpSpPr>
        <p:grpSpPr>
          <a:xfrm>
            <a:off x="7883618" y="2789599"/>
            <a:ext cx="432570" cy="421334"/>
            <a:chOff x="5926225" y="921350"/>
            <a:chExt cx="517800" cy="504350"/>
          </a:xfrm>
        </p:grpSpPr>
        <p:sp>
          <p:nvSpPr>
            <p:cNvPr id="632" name="Google Shape;632;p3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endParaRPr>
                <a:solidFill>
                  <a:srgbClr val="F1C232"/>
                </a:solidFill>
              </a:endParaRPr>
            </a:p>
          </p:txBody>
        </p:sp>
        <p:sp>
          <p:nvSpPr>
            <p:cNvPr id="633" name="Google Shape;633;p3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endParaRPr>
                <a:solidFill>
                  <a:srgbClr val="F1C232"/>
                </a:solidFill>
              </a:endParaRPr>
            </a:p>
          </p:txBody>
        </p:sp>
      </p:grpSp>
      <p:sp>
        <p:nvSpPr>
          <p:cNvPr id="634" name="Google Shape;634;p38"/>
          <p:cNvSpPr/>
          <p:nvPr/>
        </p:nvSpPr>
        <p:spPr>
          <a:xfrm>
            <a:off x="8077538" y="3025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635" name="Google Shape;635;p38"/>
          <p:cNvGrpSpPr/>
          <p:nvPr/>
        </p:nvGrpSpPr>
        <p:grpSpPr>
          <a:xfrm>
            <a:off x="8768605" y="2768979"/>
            <a:ext cx="432570" cy="421334"/>
            <a:chOff x="5926225" y="921350"/>
            <a:chExt cx="517800" cy="504350"/>
          </a:xfrm>
        </p:grpSpPr>
        <p:sp>
          <p:nvSpPr>
            <p:cNvPr id="636" name="Google Shape;636;p3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endParaRPr/>
            </a:p>
          </p:txBody>
        </p:sp>
        <p:sp>
          <p:nvSpPr>
            <p:cNvPr id="637" name="Google Shape;637;p3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endParaRPr/>
            </a:p>
          </p:txBody>
        </p:sp>
      </p:grpSp>
      <p:sp>
        <p:nvSpPr>
          <p:cNvPr id="638" name="Google Shape;638;p38"/>
          <p:cNvSpPr/>
          <p:nvPr/>
        </p:nvSpPr>
        <p:spPr>
          <a:xfrm>
            <a:off x="8962526" y="3005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639" name="Google Shape;639;p38"/>
          <p:cNvGrpSpPr/>
          <p:nvPr/>
        </p:nvGrpSpPr>
        <p:grpSpPr>
          <a:xfrm>
            <a:off x="7883886" y="3518022"/>
            <a:ext cx="1075937" cy="1047989"/>
            <a:chOff x="5926225" y="921350"/>
            <a:chExt cx="517800" cy="504350"/>
          </a:xfrm>
        </p:grpSpPr>
        <p:sp>
          <p:nvSpPr>
            <p:cNvPr id="640" name="Google Shape;640;p3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rgbClr val="000000"/>
              </a:solidFill>
              <a:prstDash val="solid"/>
              <a:bevel/>
              <a:headEnd type="none" w="sm" len="sm"/>
              <a:tailEnd type="none" w="sm" len="sm"/>
            </a:ln>
          </p:spPr>
          <p:txBody>
            <a:bodyPr spcFirstLastPara="1" wrap="square" lIns="91425" tIns="91425" rIns="91425" bIns="91425" anchor="ctr" anchorCtr="0">
              <a:noAutofit/>
            </a:bodyPr>
            <a:lstStyle/>
            <a:p>
              <a:endParaRPr/>
            </a:p>
          </p:txBody>
        </p:sp>
        <p:sp>
          <p:nvSpPr>
            <p:cNvPr id="641" name="Google Shape;641;p3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rgbClr val="000000"/>
              </a:solidFill>
              <a:prstDash val="solid"/>
              <a:bevel/>
              <a:headEnd type="none" w="sm" len="sm"/>
              <a:tailEnd type="none" w="sm" len="sm"/>
            </a:ln>
          </p:spPr>
          <p:txBody>
            <a:bodyPr spcFirstLastPara="1" wrap="square" lIns="91425" tIns="91425" rIns="91425" bIns="91425" anchor="ctr" anchorCtr="0">
              <a:noAutofit/>
            </a:bodyPr>
            <a:lstStyle/>
            <a:p>
              <a:endParaRPr/>
            </a:p>
          </p:txBody>
        </p:sp>
      </p:grpSp>
      <p:sp>
        <p:nvSpPr>
          <p:cNvPr id="642" name="Google Shape;642;p38"/>
          <p:cNvSpPr/>
          <p:nvPr/>
        </p:nvSpPr>
        <p:spPr>
          <a:xfrm>
            <a:off x="8366198" y="4105119"/>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endParaRPr/>
          </a:p>
        </p:txBody>
      </p:sp>
      <p:sp>
        <p:nvSpPr>
          <p:cNvPr id="643" name="Google Shape;643;p38"/>
          <p:cNvSpPr txBox="1"/>
          <p:nvPr/>
        </p:nvSpPr>
        <p:spPr>
          <a:xfrm>
            <a:off x="7772575" y="1224075"/>
            <a:ext cx="2592000" cy="1525800"/>
          </a:xfrm>
          <a:prstGeom prst="rect">
            <a:avLst/>
          </a:prstGeom>
          <a:noFill/>
          <a:ln>
            <a:noFill/>
          </a:ln>
        </p:spPr>
        <p:txBody>
          <a:bodyPr spcFirstLastPara="1" wrap="square" lIns="91425" tIns="91425" rIns="91425" bIns="91425" anchor="t" anchorCtr="0">
            <a:noAutofit/>
          </a:bodyPr>
          <a:lstStyle/>
          <a:p>
            <a:pPr>
              <a:buSzPts val="1100"/>
            </a:pPr>
            <a:r>
              <a:rPr lang="en" sz="900" b="1">
                <a:solidFill>
                  <a:srgbClr val="FFFFFF"/>
                </a:solidFill>
                <a:latin typeface="Lato"/>
                <a:ea typeface="Lato"/>
                <a:cs typeface="Lato"/>
                <a:sym typeface="Lato"/>
              </a:rPr>
              <a:t>SlidesCarnival icons are editable shapes</a:t>
            </a:r>
            <a:r>
              <a:rPr lang="en" sz="900">
                <a:solidFill>
                  <a:srgbClr val="FFFFFF"/>
                </a:solidFill>
                <a:latin typeface="Lato"/>
                <a:ea typeface="Lato"/>
                <a:cs typeface="Lato"/>
                <a:sym typeface="Lato"/>
              </a:rPr>
              <a:t>. </a:t>
            </a:r>
            <a:endParaRPr sz="900">
              <a:solidFill>
                <a:srgbClr val="FFFFFF"/>
              </a:solidFill>
              <a:latin typeface="Lato"/>
              <a:ea typeface="Lato"/>
              <a:cs typeface="Lato"/>
              <a:sym typeface="Lato"/>
            </a:endParaRPr>
          </a:p>
          <a:p>
            <a:pPr>
              <a:buSzPts val="1100"/>
            </a:pPr>
            <a:endParaRPr sz="900">
              <a:solidFill>
                <a:srgbClr val="FFFFFF"/>
              </a:solidFill>
              <a:latin typeface="Lato"/>
              <a:ea typeface="Lato"/>
              <a:cs typeface="Lato"/>
              <a:sym typeface="Lato"/>
            </a:endParaRPr>
          </a:p>
          <a:p>
            <a:pPr>
              <a:buSzPts val="1100"/>
            </a:pPr>
            <a:r>
              <a:rPr lang="en" sz="900">
                <a:solidFill>
                  <a:srgbClr val="FFFFFF"/>
                </a:solidFill>
                <a:latin typeface="Lato"/>
                <a:ea typeface="Lato"/>
                <a:cs typeface="Lato"/>
                <a:sym typeface="Lato"/>
              </a:rPr>
              <a:t>This means that you can:</a:t>
            </a:r>
            <a:endParaRPr sz="900">
              <a:solidFill>
                <a:srgbClr val="FFFFFF"/>
              </a:solidFill>
              <a:latin typeface="Lato"/>
              <a:ea typeface="Lato"/>
              <a:cs typeface="Lato"/>
              <a:sym typeface="Lato"/>
            </a:endParaRPr>
          </a:p>
          <a:p>
            <a:pPr marL="457200" indent="-285750">
              <a:buClr>
                <a:srgbClr val="FFFFFF"/>
              </a:buClr>
              <a:buSzPts val="900"/>
              <a:buFont typeface="Lato"/>
              <a:buChar char="●"/>
            </a:pPr>
            <a:r>
              <a:rPr lang="en" sz="900">
                <a:solidFill>
                  <a:srgbClr val="FFFFFF"/>
                </a:solidFill>
                <a:latin typeface="Lato"/>
                <a:ea typeface="Lato"/>
                <a:cs typeface="Lato"/>
                <a:sym typeface="Lato"/>
              </a:rPr>
              <a:t>Resize them without losing quality.</a:t>
            </a:r>
            <a:endParaRPr sz="900">
              <a:solidFill>
                <a:srgbClr val="FFFFFF"/>
              </a:solidFill>
              <a:latin typeface="Lato"/>
              <a:ea typeface="Lato"/>
              <a:cs typeface="Lato"/>
              <a:sym typeface="Lato"/>
            </a:endParaRPr>
          </a:p>
          <a:p>
            <a:pPr marL="457200" indent="-285750">
              <a:buClr>
                <a:srgbClr val="FFFFFF"/>
              </a:buClr>
              <a:buSzPts val="900"/>
              <a:buFont typeface="Lato"/>
              <a:buChar char="●"/>
            </a:pPr>
            <a:r>
              <a:rPr lang="en" sz="900">
                <a:solidFill>
                  <a:srgbClr val="FFFFFF"/>
                </a:solidFill>
                <a:latin typeface="Lato"/>
                <a:ea typeface="Lato"/>
                <a:cs typeface="Lato"/>
                <a:sym typeface="Lato"/>
              </a:rPr>
              <a:t>Change fill color and opacity.</a:t>
            </a:r>
            <a:endParaRPr sz="900">
              <a:solidFill>
                <a:srgbClr val="FFFFFF"/>
              </a:solidFill>
              <a:latin typeface="Lato"/>
              <a:ea typeface="Lato"/>
              <a:cs typeface="Lato"/>
              <a:sym typeface="Lato"/>
            </a:endParaRPr>
          </a:p>
          <a:p>
            <a:pPr marL="457200" indent="-285750">
              <a:buClr>
                <a:srgbClr val="FFFFFF"/>
              </a:buClr>
              <a:buSzPts val="900"/>
              <a:buFont typeface="Lato"/>
              <a:buChar char="●"/>
            </a:pPr>
            <a:r>
              <a:rPr lang="en" sz="900">
                <a:solidFill>
                  <a:srgbClr val="FFFFFF"/>
                </a:solidFill>
                <a:latin typeface="Lato"/>
                <a:ea typeface="Lato"/>
                <a:cs typeface="Lato"/>
                <a:sym typeface="Lato"/>
              </a:rPr>
              <a:t>Change line color, width and style.</a:t>
            </a:r>
            <a:endParaRPr sz="900">
              <a:solidFill>
                <a:srgbClr val="FFFFFF"/>
              </a:solidFill>
              <a:latin typeface="Lato"/>
              <a:ea typeface="Lato"/>
              <a:cs typeface="Lato"/>
              <a:sym typeface="Lato"/>
            </a:endParaRPr>
          </a:p>
          <a:p>
            <a:endParaRPr sz="900">
              <a:solidFill>
                <a:srgbClr val="FFFFFF"/>
              </a:solidFill>
              <a:latin typeface="Lato"/>
              <a:ea typeface="Lato"/>
              <a:cs typeface="Lato"/>
              <a:sym typeface="Lato"/>
            </a:endParaRPr>
          </a:p>
          <a:p>
            <a:r>
              <a:rPr lang="en" sz="900">
                <a:solidFill>
                  <a:srgbClr val="FFFFFF"/>
                </a:solidFill>
                <a:latin typeface="Lato"/>
                <a:ea typeface="Lato"/>
                <a:cs typeface="Lato"/>
                <a:sym typeface="Lato"/>
              </a:rPr>
              <a:t>Isn’t that nice? :)</a:t>
            </a:r>
            <a:endParaRPr sz="900">
              <a:solidFill>
                <a:srgbClr val="FFFFFF"/>
              </a:solidFill>
              <a:latin typeface="Lato"/>
              <a:ea typeface="Lato"/>
              <a:cs typeface="Lato"/>
              <a:sym typeface="Lato"/>
            </a:endParaRPr>
          </a:p>
          <a:p>
            <a:endParaRPr sz="900">
              <a:solidFill>
                <a:srgbClr val="FFFFFF"/>
              </a:solidFill>
              <a:latin typeface="Lato"/>
              <a:ea typeface="Lato"/>
              <a:cs typeface="Lato"/>
              <a:sym typeface="Lato"/>
            </a:endParaRPr>
          </a:p>
          <a:p>
            <a:r>
              <a:rPr lang="en" sz="900">
                <a:solidFill>
                  <a:srgbClr val="FFFFFF"/>
                </a:solidFill>
                <a:latin typeface="Lato"/>
                <a:ea typeface="Lato"/>
                <a:cs typeface="Lato"/>
                <a:sym typeface="Lato"/>
              </a:rPr>
              <a:t>Examples:</a:t>
            </a:r>
            <a:endParaRPr sz="900">
              <a:solidFill>
                <a:srgbClr val="FFFFFF"/>
              </a:solidFill>
              <a:latin typeface="Lato"/>
              <a:ea typeface="Lato"/>
              <a:cs typeface="Lato"/>
              <a:sym typeface="Lato"/>
            </a:endParaRPr>
          </a:p>
          <a:p>
            <a:pPr>
              <a:buSzPts val="1100"/>
            </a:pPr>
            <a:endParaRPr sz="900">
              <a:solidFill>
                <a:srgbClr val="FFFFFF"/>
              </a:solidFill>
              <a:latin typeface="Lato"/>
              <a:ea typeface="Lato"/>
              <a:cs typeface="Lato"/>
              <a:sym typeface="Lato"/>
            </a:endParaRPr>
          </a:p>
          <a:p>
            <a:endParaRPr sz="900">
              <a:solidFill>
                <a:srgbClr val="FFFFFF"/>
              </a:solidFill>
              <a:latin typeface="Lato"/>
              <a:ea typeface="Lato"/>
              <a:cs typeface="Lato"/>
              <a:sym typeface="Lato"/>
            </a:endParaRPr>
          </a:p>
        </p:txBody>
      </p:sp>
      <p:sp>
        <p:nvSpPr>
          <p:cNvPr id="644" name="Google Shape;644;p38"/>
          <p:cNvSpPr txBox="1">
            <a:spLocks noGrp="1"/>
          </p:cNvSpPr>
          <p:nvPr>
            <p:ph type="sldNum" idx="12"/>
          </p:nvPr>
        </p:nvSpPr>
        <p:spPr>
          <a:xfrm>
            <a:off x="10004575" y="6364177"/>
            <a:ext cx="548700" cy="417900"/>
          </a:xfrm>
          <a:prstGeom prst="rect">
            <a:avLst/>
          </a:prstGeom>
        </p:spPr>
        <p:txBody>
          <a:bodyPr spcFirstLastPara="1" wrap="square" lIns="91425" tIns="91425" rIns="91425" bIns="91425" anchor="t" anchorCtr="0">
            <a:noAutofit/>
          </a:bodyPr>
          <a:lstStyle/>
          <a:p>
            <a:fld id="{00000000-1234-1234-1234-123412341234}" type="slidenum">
              <a:rPr lang="en"/>
              <a:pPr/>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44065" y="274650"/>
            <a:ext cx="10456982" cy="1143000"/>
          </a:xfrm>
          <a:prstGeom prst="rect">
            <a:avLst/>
          </a:prstGeom>
        </p:spPr>
        <p:txBody>
          <a:bodyPr spcFirstLastPara="1" wrap="square" lIns="91425" tIns="91425" rIns="91425" bIns="91425" anchor="b" anchorCtr="0">
            <a:noAutofit/>
          </a:bodyPr>
          <a:lstStyle/>
          <a:p>
            <a:r>
              <a:rPr lang="en" sz="4400" dirty="0"/>
              <a:t>Overview - schedule</a:t>
            </a:r>
            <a:endParaRPr sz="4400" dirty="0"/>
          </a:p>
        </p:txBody>
      </p:sp>
      <p:sp>
        <p:nvSpPr>
          <p:cNvPr id="125" name="Google Shape;125;p17"/>
          <p:cNvSpPr txBox="1">
            <a:spLocks noGrp="1"/>
          </p:cNvSpPr>
          <p:nvPr>
            <p:ph type="body" idx="1"/>
          </p:nvPr>
        </p:nvSpPr>
        <p:spPr>
          <a:xfrm>
            <a:off x="937846" y="1522713"/>
            <a:ext cx="10456983" cy="4736400"/>
          </a:xfrm>
          <a:prstGeom prst="rect">
            <a:avLst/>
          </a:prstGeom>
        </p:spPr>
        <p:txBody>
          <a:bodyPr spcFirstLastPara="1" wrap="square" lIns="91425" tIns="91425" rIns="91425" bIns="91425" anchor="t" anchorCtr="0">
            <a:noAutofit/>
          </a:bodyPr>
          <a:lstStyle/>
          <a:p>
            <a:pPr>
              <a:buFont typeface="Courier New" panose="02070309020205020404" pitchFamily="49" charset="0"/>
              <a:buChar char="o"/>
            </a:pPr>
            <a:r>
              <a:rPr lang="en-US" sz="2400" dirty="0"/>
              <a:t>Overview on quantitative methods and basics mathematics tools. (week 1)</a:t>
            </a:r>
          </a:p>
          <a:p>
            <a:pPr>
              <a:buFont typeface="Courier New" panose="02070309020205020404" pitchFamily="49" charset="0"/>
              <a:buChar char="o"/>
            </a:pPr>
            <a:r>
              <a:rPr lang="en-US" sz="2400" dirty="0"/>
              <a:t>Queueing methods for modeling computing systems (week 1 and 2)</a:t>
            </a:r>
          </a:p>
          <a:p>
            <a:pPr>
              <a:buFont typeface="Courier New" panose="02070309020205020404" pitchFamily="49" charset="0"/>
              <a:buChar char="o"/>
            </a:pPr>
            <a:r>
              <a:rPr lang="en-US" sz="2400" dirty="0"/>
              <a:t>Scheduling and load balancing (week 3 )</a:t>
            </a:r>
          </a:p>
          <a:p>
            <a:pPr>
              <a:buFont typeface="Courier New" panose="02070309020205020404" pitchFamily="49" charset="0"/>
              <a:buChar char="o"/>
            </a:pPr>
            <a:r>
              <a:rPr lang="en-US" sz="2400" dirty="0"/>
              <a:t>Machine learning methods for modeling computing systems (week 4 )</a:t>
            </a:r>
          </a:p>
          <a:p>
            <a:pPr>
              <a:buFont typeface="Courier New" panose="02070309020205020404" pitchFamily="49" charset="0"/>
              <a:buChar char="o"/>
            </a:pPr>
            <a:r>
              <a:rPr lang="en-US" sz="2400" dirty="0"/>
              <a:t>Design of experiments and simulation (week 5)</a:t>
            </a:r>
          </a:p>
          <a:p>
            <a:pPr>
              <a:buFont typeface="Courier New" panose="02070309020205020404" pitchFamily="49" charset="0"/>
              <a:buChar char="o"/>
            </a:pPr>
            <a:r>
              <a:rPr lang="en-US" sz="2400" dirty="0"/>
              <a:t>System security and scalability analysis (week 6)</a:t>
            </a:r>
          </a:p>
          <a:p>
            <a:pPr>
              <a:buFont typeface="Courier New" panose="02070309020205020404" pitchFamily="49" charset="0"/>
              <a:buChar char="o"/>
            </a:pPr>
            <a:r>
              <a:rPr lang="en-US" sz="2400" dirty="0"/>
              <a:t>Optimization and resource management (week 7)</a:t>
            </a:r>
          </a:p>
        </p:txBody>
      </p:sp>
      <p:sp>
        <p:nvSpPr>
          <p:cNvPr id="126" name="Google Shape;126;p17"/>
          <p:cNvSpPr txBox="1">
            <a:spLocks noGrp="1"/>
          </p:cNvSpPr>
          <p:nvPr>
            <p:ph type="sldNum" idx="12"/>
          </p:nvPr>
        </p:nvSpPr>
        <p:spPr>
          <a:xfrm>
            <a:off x="10004575" y="6364177"/>
            <a:ext cx="548700" cy="417900"/>
          </a:xfrm>
          <a:prstGeom prst="rect">
            <a:avLst/>
          </a:prstGeom>
        </p:spPr>
        <p:txBody>
          <a:bodyPr spcFirstLastPara="1" wrap="square" lIns="91425" tIns="91425" rIns="91425" bIns="91425" anchor="t" anchorCtr="0">
            <a:noAutofit/>
          </a:bodyPr>
          <a:lstStyle/>
          <a:p>
            <a:fld id="{00000000-1234-1234-1234-123412341234}" type="slidenum">
              <a:rPr lang="en"/>
              <a:pPr/>
              <a:t>5</a:t>
            </a:fld>
            <a:endParaRPr/>
          </a:p>
        </p:txBody>
      </p:sp>
    </p:spTree>
    <p:extLst>
      <p:ext uri="{BB962C8B-B14F-4D97-AF65-F5344CB8AC3E}">
        <p14:creationId xmlns:p14="http://schemas.microsoft.com/office/powerpoint/2010/main" val="37738268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39"/>
          <p:cNvSpPr txBox="1"/>
          <p:nvPr/>
        </p:nvSpPr>
        <p:spPr>
          <a:xfrm>
            <a:off x="3687850" y="838075"/>
            <a:ext cx="6676800" cy="1380900"/>
          </a:xfrm>
          <a:prstGeom prst="rect">
            <a:avLst/>
          </a:prstGeom>
          <a:noFill/>
          <a:ln>
            <a:noFill/>
          </a:ln>
        </p:spPr>
        <p:txBody>
          <a:bodyPr spcFirstLastPara="1" wrap="square" lIns="91425" tIns="91425" rIns="91425" bIns="91425" anchor="t" anchorCtr="0">
            <a:noAutofit/>
          </a:bodyPr>
          <a:lstStyle/>
          <a:p>
            <a:pPr>
              <a:buSzPts val="1100"/>
            </a:pPr>
            <a:r>
              <a:rPr lang="en" sz="1800" b="1">
                <a:solidFill>
                  <a:srgbClr val="677480"/>
                </a:solidFill>
                <a:latin typeface="Lato"/>
                <a:ea typeface="Lato"/>
                <a:cs typeface="Lato"/>
                <a:sym typeface="Lato"/>
              </a:rPr>
              <a:t>Now you can use any emoji as an icon!</a:t>
            </a:r>
            <a:endParaRPr sz="1800">
              <a:solidFill>
                <a:srgbClr val="677480"/>
              </a:solidFill>
              <a:latin typeface="Lato"/>
              <a:ea typeface="Lato"/>
              <a:cs typeface="Lato"/>
              <a:sym typeface="Lato"/>
            </a:endParaRPr>
          </a:p>
          <a:p>
            <a:pPr>
              <a:buSzPts val="1100"/>
            </a:pPr>
            <a:r>
              <a:rPr lang="en" sz="1800">
                <a:solidFill>
                  <a:srgbClr val="677480"/>
                </a:solidFill>
                <a:latin typeface="Lato"/>
                <a:ea typeface="Lato"/>
                <a:cs typeface="Lato"/>
                <a:sym typeface="Lato"/>
              </a:rPr>
              <a:t>And of course it resizes without losing quality and you can change the color.</a:t>
            </a:r>
            <a:endParaRPr sz="1800">
              <a:solidFill>
                <a:srgbClr val="677480"/>
              </a:solidFill>
              <a:latin typeface="Lato"/>
              <a:ea typeface="Lato"/>
              <a:cs typeface="Lato"/>
              <a:sym typeface="Lato"/>
            </a:endParaRPr>
          </a:p>
          <a:p>
            <a:endParaRPr sz="1800">
              <a:solidFill>
                <a:srgbClr val="677480"/>
              </a:solidFill>
              <a:latin typeface="Lato"/>
              <a:ea typeface="Lato"/>
              <a:cs typeface="Lato"/>
              <a:sym typeface="Lato"/>
            </a:endParaRPr>
          </a:p>
          <a:p>
            <a:r>
              <a:rPr lang="en" sz="1800">
                <a:solidFill>
                  <a:srgbClr val="677480"/>
                </a:solidFill>
                <a:latin typeface="Lato"/>
                <a:ea typeface="Lato"/>
                <a:cs typeface="Lato"/>
                <a:sym typeface="Lato"/>
              </a:rPr>
              <a:t>How? Follow Google instructions </a:t>
            </a:r>
            <a:r>
              <a:rPr lang="en" sz="1800" u="sng">
                <a:solidFill>
                  <a:srgbClr val="677480"/>
                </a:solidFill>
                <a:latin typeface="Lato"/>
                <a:ea typeface="Lato"/>
                <a:cs typeface="Lato"/>
                <a:sym typeface="Lato"/>
                <a:hlinkClick r:id="rId3"/>
              </a:rPr>
              <a:t>https://twitter.com/googledocs/status/730087240156643328</a:t>
            </a:r>
            <a:endParaRPr sz="1800">
              <a:solidFill>
                <a:srgbClr val="677480"/>
              </a:solidFill>
              <a:latin typeface="Lato"/>
              <a:ea typeface="Lato"/>
              <a:cs typeface="Lato"/>
              <a:sym typeface="Lato"/>
            </a:endParaRPr>
          </a:p>
          <a:p>
            <a:endParaRPr sz="1800">
              <a:solidFill>
                <a:srgbClr val="677480"/>
              </a:solidFill>
              <a:latin typeface="Lato"/>
              <a:ea typeface="Lato"/>
              <a:cs typeface="Lato"/>
              <a:sym typeface="Lato"/>
            </a:endParaRPr>
          </a:p>
          <a:p>
            <a:endParaRPr sz="1800">
              <a:solidFill>
                <a:srgbClr val="677480"/>
              </a:solidFill>
              <a:latin typeface="Lato"/>
              <a:ea typeface="Lato"/>
              <a:cs typeface="Lato"/>
              <a:sym typeface="Lato"/>
            </a:endParaRPr>
          </a:p>
          <a:p>
            <a:pPr>
              <a:buSzPts val="1100"/>
            </a:pPr>
            <a:endParaRPr sz="1800">
              <a:solidFill>
                <a:srgbClr val="677480"/>
              </a:solidFill>
              <a:latin typeface="Lato"/>
              <a:ea typeface="Lato"/>
              <a:cs typeface="Lato"/>
              <a:sym typeface="Lato"/>
            </a:endParaRPr>
          </a:p>
          <a:p>
            <a:endParaRPr sz="1800">
              <a:solidFill>
                <a:srgbClr val="677480"/>
              </a:solidFill>
              <a:latin typeface="Lato"/>
              <a:ea typeface="Lato"/>
              <a:cs typeface="Lato"/>
              <a:sym typeface="Lato"/>
            </a:endParaRPr>
          </a:p>
        </p:txBody>
      </p:sp>
      <p:sp>
        <p:nvSpPr>
          <p:cNvPr id="650" name="Google Shape;650;p39"/>
          <p:cNvSpPr txBox="1"/>
          <p:nvPr/>
        </p:nvSpPr>
        <p:spPr>
          <a:xfrm>
            <a:off x="2332100" y="2983850"/>
            <a:ext cx="7608300" cy="2570700"/>
          </a:xfrm>
          <a:prstGeom prst="rect">
            <a:avLst/>
          </a:prstGeom>
          <a:noFill/>
          <a:ln>
            <a:noFill/>
          </a:ln>
        </p:spPr>
        <p:txBody>
          <a:bodyPr spcFirstLastPara="1" wrap="square" lIns="91425" tIns="91425" rIns="91425" bIns="91425" anchor="t" anchorCtr="0">
            <a:noAutofit/>
          </a:bodyPr>
          <a:lstStyle/>
          <a:p>
            <a:pPr>
              <a:lnSpc>
                <a:spcPct val="115000"/>
              </a:lnSpc>
            </a:pPr>
            <a:r>
              <a:rPr lang="en" sz="4800">
                <a:solidFill>
                  <a:srgbClr val="2185C5"/>
                </a:solidFill>
              </a:rPr>
              <a:t>✋👆👉👍👤👦👧👨👩👪💃🏃💑❤😂😉😋😒😭👶😸🐟🍒🍔💣📌📖🔨🎃🎈🎨🏈🏰🌏🔌🔑</a:t>
            </a:r>
            <a:r>
              <a:rPr lang="en" sz="2400">
                <a:solidFill>
                  <a:srgbClr val="FFFFFF"/>
                </a:solidFill>
                <a:highlight>
                  <a:srgbClr val="2185C5"/>
                </a:highlight>
                <a:latin typeface="Lato"/>
                <a:ea typeface="Lato"/>
                <a:cs typeface="Lato"/>
                <a:sym typeface="Lato"/>
              </a:rPr>
              <a:t> and many more...</a:t>
            </a:r>
            <a:endParaRPr sz="2400">
              <a:solidFill>
                <a:srgbClr val="FFFFFF"/>
              </a:solidFill>
              <a:highlight>
                <a:srgbClr val="2185C5"/>
              </a:highlight>
              <a:latin typeface="Lato"/>
              <a:ea typeface="Lato"/>
              <a:cs typeface="Lato"/>
              <a:sym typeface="Lato"/>
            </a:endParaRPr>
          </a:p>
        </p:txBody>
      </p:sp>
      <p:sp>
        <p:nvSpPr>
          <p:cNvPr id="651" name="Google Shape;651;p39"/>
          <p:cNvSpPr txBox="1"/>
          <p:nvPr/>
        </p:nvSpPr>
        <p:spPr>
          <a:xfrm>
            <a:off x="2172975" y="856414"/>
            <a:ext cx="1440600" cy="1296000"/>
          </a:xfrm>
          <a:prstGeom prst="rect">
            <a:avLst/>
          </a:prstGeom>
          <a:noFill/>
          <a:ln>
            <a:noFill/>
          </a:ln>
        </p:spPr>
        <p:txBody>
          <a:bodyPr spcFirstLastPara="1" wrap="square" lIns="91425" tIns="91425" rIns="91425" bIns="91425" anchor="ctr" anchorCtr="0">
            <a:noAutofit/>
          </a:bodyPr>
          <a:lstStyle/>
          <a:p>
            <a:pPr algn="ctr">
              <a:buSzPts val="1100"/>
            </a:pPr>
            <a:r>
              <a:rPr lang="en" sz="9600">
                <a:solidFill>
                  <a:srgbClr val="FF9715"/>
                </a:solidFill>
              </a:rPr>
              <a:t>😉</a:t>
            </a:r>
            <a:endParaRPr sz="9600">
              <a:solidFill>
                <a:srgbClr val="FF9715"/>
              </a:solidFill>
            </a:endParaRPr>
          </a:p>
        </p:txBody>
      </p:sp>
      <p:sp>
        <p:nvSpPr>
          <p:cNvPr id="652" name="Google Shape;652;p39"/>
          <p:cNvSpPr txBox="1">
            <a:spLocks noGrp="1"/>
          </p:cNvSpPr>
          <p:nvPr>
            <p:ph type="sldNum" idx="12"/>
          </p:nvPr>
        </p:nvSpPr>
        <p:spPr>
          <a:xfrm>
            <a:off x="10004575" y="6364177"/>
            <a:ext cx="548700" cy="417900"/>
          </a:xfrm>
          <a:prstGeom prst="rect">
            <a:avLst/>
          </a:prstGeom>
        </p:spPr>
        <p:txBody>
          <a:bodyPr spcFirstLastPara="1" wrap="square" lIns="91425" tIns="91425" rIns="91425" bIns="91425" anchor="t" anchorCtr="0">
            <a:noAutofit/>
          </a:bodyPr>
          <a:lstStyle/>
          <a:p>
            <a:fld id="{00000000-1234-1234-1234-123412341234}" type="slidenum">
              <a:rPr lang="en"/>
              <a:pPr/>
              <a:t>50</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44065" y="274650"/>
            <a:ext cx="10456982" cy="1143000"/>
          </a:xfrm>
          <a:prstGeom prst="rect">
            <a:avLst/>
          </a:prstGeom>
        </p:spPr>
        <p:txBody>
          <a:bodyPr spcFirstLastPara="1" wrap="square" lIns="91425" tIns="91425" rIns="91425" bIns="91425" anchor="b" anchorCtr="0">
            <a:noAutofit/>
          </a:bodyPr>
          <a:lstStyle/>
          <a:p>
            <a:r>
              <a:rPr lang="en" sz="4400" dirty="0"/>
              <a:t>Overview – assessment</a:t>
            </a:r>
            <a:endParaRPr sz="4400" dirty="0"/>
          </a:p>
        </p:txBody>
      </p:sp>
      <p:sp>
        <p:nvSpPr>
          <p:cNvPr id="125" name="Google Shape;125;p17"/>
          <p:cNvSpPr txBox="1">
            <a:spLocks noGrp="1"/>
          </p:cNvSpPr>
          <p:nvPr>
            <p:ph type="body" idx="1"/>
          </p:nvPr>
        </p:nvSpPr>
        <p:spPr>
          <a:xfrm>
            <a:off x="937847" y="1522713"/>
            <a:ext cx="7209692" cy="4736400"/>
          </a:xfrm>
          <a:prstGeom prst="rect">
            <a:avLst/>
          </a:prstGeom>
        </p:spPr>
        <p:txBody>
          <a:bodyPr spcFirstLastPara="1" wrap="square" lIns="91425" tIns="91425" rIns="91425" bIns="91425" anchor="t" anchorCtr="0">
            <a:noAutofit/>
          </a:bodyPr>
          <a:lstStyle/>
          <a:p>
            <a:pPr>
              <a:buFont typeface="Courier New" panose="02070309020205020404" pitchFamily="49" charset="0"/>
              <a:buChar char="o"/>
            </a:pPr>
            <a:r>
              <a:rPr lang="en-US" sz="2400" dirty="0"/>
              <a:t>Homework (50%): 2 individual homework due in week 4 and 7. Each homework accounts 25% of the grade and cover 3 weeks material. </a:t>
            </a:r>
            <a:r>
              <a:rPr lang="en-US" sz="2000" dirty="0"/>
              <a:t>Homework</a:t>
            </a:r>
            <a:r>
              <a:rPr lang="en-US" sz="2400" dirty="0"/>
              <a:t> will be given in week 1 and 4. Students have three weeks time to complete them.</a:t>
            </a:r>
          </a:p>
          <a:p>
            <a:pPr marL="38100" indent="0">
              <a:buNone/>
            </a:pPr>
            <a:endParaRPr lang="en-US" sz="2400" dirty="0"/>
          </a:p>
          <a:p>
            <a:pPr>
              <a:buFont typeface="Courier New" panose="02070309020205020404" pitchFamily="49" charset="0"/>
              <a:buChar char="o"/>
            </a:pPr>
            <a:r>
              <a:rPr lang="en-US" sz="2400" dirty="0"/>
              <a:t>Group project (50%): group project report (40%) and presentation (10%). There will be 7 predefined projects students can choose from. There will be an interim discussion with each team in week 6. The final report will be due in week 9, and 20 minutes presentation in week 9 as well.</a:t>
            </a:r>
            <a:endParaRPr lang="en-US" sz="2800" dirty="0"/>
          </a:p>
          <a:p>
            <a:endParaRPr dirty="0"/>
          </a:p>
        </p:txBody>
      </p:sp>
      <p:sp>
        <p:nvSpPr>
          <p:cNvPr id="126" name="Google Shape;126;p17"/>
          <p:cNvSpPr txBox="1">
            <a:spLocks noGrp="1"/>
          </p:cNvSpPr>
          <p:nvPr>
            <p:ph type="sldNum" idx="12"/>
          </p:nvPr>
        </p:nvSpPr>
        <p:spPr>
          <a:xfrm>
            <a:off x="10004575" y="6364177"/>
            <a:ext cx="548700" cy="417900"/>
          </a:xfrm>
          <a:prstGeom prst="rect">
            <a:avLst/>
          </a:prstGeom>
        </p:spPr>
        <p:txBody>
          <a:bodyPr spcFirstLastPara="1" wrap="square" lIns="91425" tIns="91425" rIns="91425" bIns="91425" anchor="t" anchorCtr="0">
            <a:noAutofit/>
          </a:bodyPr>
          <a:lstStyle/>
          <a:p>
            <a:fld id="{00000000-1234-1234-1234-123412341234}" type="slidenum">
              <a:rPr lang="en"/>
              <a:pPr/>
              <a:t>6</a:t>
            </a:fld>
            <a:endParaRPr/>
          </a:p>
        </p:txBody>
      </p:sp>
      <p:graphicFrame>
        <p:nvGraphicFramePr>
          <p:cNvPr id="2" name="Chart 1">
            <a:extLst>
              <a:ext uri="{FF2B5EF4-FFF2-40B4-BE49-F238E27FC236}">
                <a16:creationId xmlns:a16="http://schemas.microsoft.com/office/drawing/2014/main" id="{61721A4B-A961-0B47-B617-88430A05900C}"/>
              </a:ext>
            </a:extLst>
          </p:cNvPr>
          <p:cNvGraphicFramePr/>
          <p:nvPr>
            <p:extLst>
              <p:ext uri="{D42A27DB-BD31-4B8C-83A1-F6EECF244321}">
                <p14:modId xmlns:p14="http://schemas.microsoft.com/office/powerpoint/2010/main" val="2641427347"/>
              </p:ext>
            </p:extLst>
          </p:nvPr>
        </p:nvGraphicFramePr>
        <p:xfrm>
          <a:off x="8208014" y="1527883"/>
          <a:ext cx="3692525" cy="380223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68390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3" name="Title 2">
            <a:extLst>
              <a:ext uri="{FF2B5EF4-FFF2-40B4-BE49-F238E27FC236}">
                <a16:creationId xmlns:a16="http://schemas.microsoft.com/office/drawing/2014/main" id="{68ADF0EE-21DA-ED4D-A76A-B056469F12C3}"/>
              </a:ext>
            </a:extLst>
          </p:cNvPr>
          <p:cNvSpPr>
            <a:spLocks noGrp="1"/>
          </p:cNvSpPr>
          <p:nvPr>
            <p:ph type="ctrTitle"/>
          </p:nvPr>
        </p:nvSpPr>
        <p:spPr/>
        <p:txBody>
          <a:bodyPr/>
          <a:lstStyle/>
          <a:p>
            <a:r>
              <a:rPr lang="en-US" dirty="0"/>
              <a:t>Performance Evaluation Overview</a:t>
            </a:r>
          </a:p>
        </p:txBody>
      </p:sp>
      <p:sp>
        <p:nvSpPr>
          <p:cNvPr id="5" name="Subtitle 4">
            <a:extLst>
              <a:ext uri="{FF2B5EF4-FFF2-40B4-BE49-F238E27FC236}">
                <a16:creationId xmlns:a16="http://schemas.microsoft.com/office/drawing/2014/main" id="{FDBA82CD-9F20-E045-86D6-A0C2CEF96154}"/>
              </a:ext>
            </a:extLst>
          </p:cNvPr>
          <p:cNvSpPr>
            <a:spLocks noGrp="1"/>
          </p:cNvSpPr>
          <p:nvPr>
            <p:ph type="subTitle" idx="1"/>
          </p:nvPr>
        </p:nvSpPr>
        <p:spPr/>
        <p:txBody>
          <a:bodyPr/>
          <a:lstStyle/>
          <a:p>
            <a:endParaRPr lang="en-US"/>
          </a:p>
        </p:txBody>
      </p:sp>
      <p:sp>
        <p:nvSpPr>
          <p:cNvPr id="113" name="Google Shape;113;p15"/>
          <p:cNvSpPr txBox="1">
            <a:spLocks noGrp="1"/>
          </p:cNvSpPr>
          <p:nvPr>
            <p:ph type="sldNum" idx="12"/>
          </p:nvPr>
        </p:nvSpPr>
        <p:spPr>
          <a:xfrm>
            <a:off x="1523875" y="6440375"/>
            <a:ext cx="9144000" cy="417900"/>
          </a:xfrm>
          <a:prstGeom prst="rect">
            <a:avLst/>
          </a:prstGeom>
        </p:spPr>
        <p:txBody>
          <a:bodyPr spcFirstLastPara="1" wrap="square" lIns="91425" tIns="91425" rIns="91425" bIns="91425" anchor="t" anchorCtr="0">
            <a:noAutofit/>
          </a:bodyPr>
          <a:lstStyle/>
          <a:p>
            <a:fld id="{00000000-1234-1234-1234-123412341234}" type="slidenum">
              <a:rPr lang="en"/>
              <a:pPr/>
              <a:t>7</a:t>
            </a:fld>
            <a:endParaRPr/>
          </a:p>
        </p:txBody>
      </p:sp>
    </p:spTree>
    <p:extLst>
      <p:ext uri="{BB962C8B-B14F-4D97-AF65-F5344CB8AC3E}">
        <p14:creationId xmlns:p14="http://schemas.microsoft.com/office/powerpoint/2010/main" val="1183646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1031631" y="274650"/>
            <a:ext cx="10269415" cy="1143000"/>
          </a:xfrm>
          <a:prstGeom prst="rect">
            <a:avLst/>
          </a:prstGeom>
        </p:spPr>
        <p:txBody>
          <a:bodyPr spcFirstLastPara="1" wrap="square" lIns="91425" tIns="91425" rIns="91425" bIns="91425" anchor="b" anchorCtr="0">
            <a:noAutofit/>
          </a:bodyPr>
          <a:lstStyle/>
          <a:p>
            <a:r>
              <a:rPr lang="en" sz="4400" dirty="0"/>
              <a:t>Key metrics</a:t>
            </a:r>
            <a:endParaRPr sz="4400" dirty="0"/>
          </a:p>
        </p:txBody>
      </p:sp>
      <p:sp>
        <p:nvSpPr>
          <p:cNvPr id="125" name="Google Shape;125;p17"/>
          <p:cNvSpPr txBox="1">
            <a:spLocks noGrp="1"/>
          </p:cNvSpPr>
          <p:nvPr>
            <p:ph type="body" idx="1"/>
          </p:nvPr>
        </p:nvSpPr>
        <p:spPr>
          <a:xfrm>
            <a:off x="937846" y="1522713"/>
            <a:ext cx="10456983" cy="4736400"/>
          </a:xfrm>
          <a:prstGeom prst="rect">
            <a:avLst/>
          </a:prstGeom>
        </p:spPr>
        <p:txBody>
          <a:bodyPr spcFirstLastPara="1" wrap="square" lIns="91425" tIns="91425" rIns="91425" bIns="91425" anchor="t" anchorCtr="0">
            <a:noAutofit/>
          </a:bodyPr>
          <a:lstStyle/>
          <a:p>
            <a:r>
              <a:rPr lang="en-US" dirty="0"/>
              <a:t>Performance metrics: </a:t>
            </a:r>
          </a:p>
          <a:p>
            <a:pPr lvl="1"/>
            <a:r>
              <a:rPr lang="en-US" dirty="0"/>
              <a:t>Average (tail) response times</a:t>
            </a:r>
          </a:p>
          <a:p>
            <a:pPr lvl="1"/>
            <a:r>
              <a:rPr lang="en-US" dirty="0"/>
              <a:t>Maximum throughput</a:t>
            </a:r>
          </a:p>
          <a:p>
            <a:pPr lvl="1"/>
            <a:r>
              <a:rPr lang="en-US" dirty="0"/>
              <a:t>Availability (failure rate)</a:t>
            </a:r>
          </a:p>
          <a:p>
            <a:pPr lvl="1"/>
            <a:r>
              <a:rPr lang="en-US" dirty="0"/>
              <a:t>Scalability ()</a:t>
            </a:r>
          </a:p>
          <a:p>
            <a:pPr lvl="1"/>
            <a:endParaRPr dirty="0"/>
          </a:p>
          <a:p>
            <a:pPr>
              <a:spcBef>
                <a:spcPts val="0"/>
              </a:spcBef>
            </a:pPr>
            <a:r>
              <a:rPr lang="en-US" dirty="0"/>
              <a:t>Workload metrics</a:t>
            </a:r>
          </a:p>
          <a:p>
            <a:pPr lvl="1"/>
            <a:r>
              <a:rPr lang="en-US" dirty="0"/>
              <a:t>Arrival rates</a:t>
            </a:r>
          </a:p>
          <a:p>
            <a:pPr lvl="1"/>
            <a:r>
              <a:rPr lang="en-US" dirty="0"/>
              <a:t>Service demands</a:t>
            </a:r>
          </a:p>
          <a:p>
            <a:pPr lvl="1"/>
            <a:endParaRPr dirty="0"/>
          </a:p>
        </p:txBody>
      </p:sp>
      <p:sp>
        <p:nvSpPr>
          <p:cNvPr id="126" name="Google Shape;126;p17"/>
          <p:cNvSpPr txBox="1">
            <a:spLocks noGrp="1"/>
          </p:cNvSpPr>
          <p:nvPr>
            <p:ph type="sldNum" idx="12"/>
          </p:nvPr>
        </p:nvSpPr>
        <p:spPr>
          <a:xfrm>
            <a:off x="10004575" y="6364177"/>
            <a:ext cx="548700" cy="417900"/>
          </a:xfrm>
          <a:prstGeom prst="rect">
            <a:avLst/>
          </a:prstGeom>
        </p:spPr>
        <p:txBody>
          <a:bodyPr spcFirstLastPara="1" wrap="square" lIns="91425" tIns="91425" rIns="91425" bIns="91425" anchor="t" anchorCtr="0">
            <a:noAutofit/>
          </a:bodyPr>
          <a:lstStyle/>
          <a:p>
            <a:fld id="{00000000-1234-1234-1234-123412341234}" type="slidenum">
              <a:rPr lang="en"/>
              <a:pPr/>
              <a:t>8</a:t>
            </a:fld>
            <a:endParaRPr/>
          </a:p>
        </p:txBody>
      </p:sp>
    </p:spTree>
    <p:extLst>
      <p:ext uri="{BB962C8B-B14F-4D97-AF65-F5344CB8AC3E}">
        <p14:creationId xmlns:p14="http://schemas.microsoft.com/office/powerpoint/2010/main" val="312706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206A8-32A4-D348-9295-680ECA02C54D}"/>
              </a:ext>
            </a:extLst>
          </p:cNvPr>
          <p:cNvSpPr>
            <a:spLocks noGrp="1"/>
          </p:cNvSpPr>
          <p:nvPr>
            <p:ph type="title"/>
          </p:nvPr>
        </p:nvSpPr>
        <p:spPr/>
        <p:txBody>
          <a:bodyPr/>
          <a:lstStyle/>
          <a:p>
            <a:r>
              <a:rPr lang="en-US" dirty="0"/>
              <a:t>Architecture  of computer systems</a:t>
            </a:r>
          </a:p>
        </p:txBody>
      </p:sp>
      <p:sp>
        <p:nvSpPr>
          <p:cNvPr id="3" name="Text Placeholder 2">
            <a:extLst>
              <a:ext uri="{FF2B5EF4-FFF2-40B4-BE49-F238E27FC236}">
                <a16:creationId xmlns:a16="http://schemas.microsoft.com/office/drawing/2014/main" id="{D4A4A1A0-D946-544D-A8C1-7711A04E4AE2}"/>
              </a:ext>
            </a:extLst>
          </p:cNvPr>
          <p:cNvSpPr>
            <a:spLocks noGrp="1"/>
          </p:cNvSpPr>
          <p:nvPr>
            <p:ph type="body" idx="1"/>
          </p:nvPr>
        </p:nvSpPr>
        <p:spPr/>
        <p:txBody>
          <a:bodyPr/>
          <a:lstStyle/>
          <a:p>
            <a:r>
              <a:rPr lang="en-US" dirty="0"/>
              <a:t>Multiple -level programming</a:t>
            </a:r>
          </a:p>
          <a:p>
            <a:r>
              <a:rPr lang="en-US" dirty="0"/>
              <a:t>Network protocol</a:t>
            </a:r>
          </a:p>
          <a:p>
            <a:endParaRPr lang="en-US" dirty="0"/>
          </a:p>
        </p:txBody>
      </p:sp>
      <p:sp>
        <p:nvSpPr>
          <p:cNvPr id="4" name="Slide Number Placeholder 3">
            <a:extLst>
              <a:ext uri="{FF2B5EF4-FFF2-40B4-BE49-F238E27FC236}">
                <a16:creationId xmlns:a16="http://schemas.microsoft.com/office/drawing/2014/main" id="{6E7DF543-ADC9-794D-883A-C727B19E0200}"/>
              </a:ext>
            </a:extLst>
          </p:cNvPr>
          <p:cNvSpPr>
            <a:spLocks noGrp="1"/>
          </p:cNvSpPr>
          <p:nvPr>
            <p:ph type="sldNum" idx="12"/>
          </p:nvPr>
        </p:nvSpPr>
        <p:spPr/>
        <p:txBody>
          <a:bodyPr/>
          <a:lstStyle/>
          <a:p>
            <a:fld id="{00000000-1234-1234-1234-123412341234}" type="slidenum">
              <a:rPr lang="en" smtClean="0"/>
              <a:pPr/>
              <a:t>9</a:t>
            </a:fld>
            <a:endParaRPr lang="en"/>
          </a:p>
        </p:txBody>
      </p:sp>
    </p:spTree>
    <p:extLst>
      <p:ext uri="{BB962C8B-B14F-4D97-AF65-F5344CB8AC3E}">
        <p14:creationId xmlns:p14="http://schemas.microsoft.com/office/powerpoint/2010/main" val="37054762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 R(1) = D_1 + D_2 + \cdots + D_M = D \]&#13;&#10;&#13;&#10;\end{document}&#13;&#10;"/>
  <p:tag name="EXTERNALNAME" val="TP_tmp"/>
  <p:tag name="BLEND" val="0"/>
  <p:tag name="TRANSPARENT" val="0"/>
  <p:tag name="RESOLUTION" val="1200"/>
  <p:tag name="WORKAROUNDTRANSPARENCYBUG" val="0"/>
  <p:tag name="ALLOWFONTSUBSTITUTION" val="0"/>
  <p:tag name="BITMAPFORMAT" val="pngmono"/>
  <p:tag name="ORIGWIDTH" val="147"/>
  <p:tag name="PICTUREFILESIZE" val="4402"/>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 R(N) = \frac{N}{X(N)}-Z \ge N D_{max} - Z \]&#13;&#10;\[ X(N) = \frac{N}{R(N)+Z} \le \frac{N}{D+Z} \]&#13;&#10;&#13;&#10;\end{document}&#13;&#10;"/>
  <p:tag name="EXTERNALNAME" val="TP_tmp"/>
  <p:tag name="BLEND" val="0"/>
  <p:tag name="TRANSPARENT" val="0"/>
  <p:tag name="RESOLUTION" val="1200"/>
  <p:tag name="WORKAROUNDTRANSPARENCYBUG" val="0"/>
  <p:tag name="ALLOWFONTSUBSTITUTION" val="0"/>
  <p:tag name="BITMAPFORMAT" val="pngmono"/>
  <p:tag name="ORIGWIDTH" val="153"/>
  <p:tag name="PICTUREFILESIZE" val="15022"/>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 R(N) \ge D \]&#13;&#10;&#13;&#10;\end{document}&#13;&#10;"/>
  <p:tag name="EXTERNALNAME" val="TP_tmp"/>
  <p:tag name="BLEND" val="0"/>
  <p:tag name="TRANSPARENT" val="0"/>
  <p:tag name="RESOLUTION" val="1200"/>
  <p:tag name="WORKAROUNDTRANSPARENCYBUG" val="0"/>
  <p:tag name="ALLOWFONTSUBSTITUTION" val="0"/>
  <p:tag name="BITMAPFORMAT" val="pngmono"/>
  <p:tag name="ORIGWIDTH" val="47"/>
  <p:tag name="PICTUREFILESIZE" val="228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 D = N^* D_{max} - Z \] &#13;&#10;\[ N^* = \frac{D+Z}{D_{max}} \]&#13;&#10;&#13;&#10;\end{document}&#13;&#10;"/>
  <p:tag name="EXTERNALNAME" val="TP_tmp"/>
  <p:tag name="BLEND" val="0"/>
  <p:tag name="TRANSPARENT" val="0"/>
  <p:tag name="RESOLUTION" val="1200"/>
  <p:tag name="WORKAROUNDTRANSPARENCYBUG" val="0"/>
  <p:tag name="ALLOWFONTSUBSTITUTION" val="0"/>
  <p:tag name="BITMAPFORMAT" val="pngmono"/>
  <p:tag name="ORIGWIDTH" val="80"/>
  <p:tag name="PICTUREFILESIZE" val="6593"/>
</p:tagLst>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8255</TotalTime>
  <Words>2108</Words>
  <Application>Microsoft Macintosh PowerPoint</Application>
  <PresentationFormat>Widescreen</PresentationFormat>
  <Paragraphs>421</Paragraphs>
  <Slides>50</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50</vt:i4>
      </vt:variant>
    </vt:vector>
  </HeadingPairs>
  <TitlesOfParts>
    <vt:vector size="59" baseType="lpstr">
      <vt:lpstr>Raleway</vt:lpstr>
      <vt:lpstr>Happy Monkey</vt:lpstr>
      <vt:lpstr>Cambria Math</vt:lpstr>
      <vt:lpstr>Arial</vt:lpstr>
      <vt:lpstr>Courier New</vt:lpstr>
      <vt:lpstr>Symbol</vt:lpstr>
      <vt:lpstr>Lato</vt:lpstr>
      <vt:lpstr>Comic Sans MS</vt:lpstr>
      <vt:lpstr>Antonio template</vt:lpstr>
      <vt:lpstr>CS 4215: Quantitative Performance Evaluation for Computing Systems</vt:lpstr>
      <vt:lpstr>Motivation</vt:lpstr>
      <vt:lpstr>PowerPoint Presentation</vt:lpstr>
      <vt:lpstr>Course Overivew</vt:lpstr>
      <vt:lpstr>Overview - schedule</vt:lpstr>
      <vt:lpstr>Overview – assessment</vt:lpstr>
      <vt:lpstr>Performance Evaluation Overview</vt:lpstr>
      <vt:lpstr>Key metrics</vt:lpstr>
      <vt:lpstr>Architecture  of computer systems</vt:lpstr>
      <vt:lpstr>Operational Laws &amp;  Modification Analysis</vt:lpstr>
      <vt:lpstr>Operational laws</vt:lpstr>
      <vt:lpstr>PowerPoint Presentation</vt:lpstr>
      <vt:lpstr>PowerPoint Presentation</vt:lpstr>
      <vt:lpstr>Open v.s. Closed systems</vt:lpstr>
      <vt:lpstr>PowerPoint Presentation</vt:lpstr>
      <vt:lpstr>Little's Laws</vt:lpstr>
      <vt:lpstr>Little's Law for open systems: proof sketch</vt:lpstr>
      <vt:lpstr>Proof sketch for Little’s Law</vt:lpstr>
      <vt:lpstr>Little's Laws</vt:lpstr>
      <vt:lpstr>Little's Laws for Time in Queue</vt:lpstr>
      <vt:lpstr>Utilization Law</vt:lpstr>
      <vt:lpstr>Utilization Law</vt:lpstr>
      <vt:lpstr>Example 1 </vt:lpstr>
      <vt:lpstr>Example 2 </vt:lpstr>
      <vt:lpstr>Forced Flow Law</vt:lpstr>
      <vt:lpstr>Bottleneck Law</vt:lpstr>
      <vt:lpstr>Bottleneck analysis</vt:lpstr>
      <vt:lpstr>In-class exercise</vt:lpstr>
      <vt:lpstr>Asymptotic bounds for closed systems</vt:lpstr>
      <vt:lpstr>Proof for asymptotic bounds</vt:lpstr>
      <vt:lpstr>Proof (Cont)</vt:lpstr>
      <vt:lpstr>Proof (Cont)</vt:lpstr>
      <vt:lpstr>Proof (Cont)</vt:lpstr>
      <vt:lpstr>Typical Asymptotic Bounds</vt:lpstr>
      <vt:lpstr>Asymptotic example</vt:lpstr>
      <vt:lpstr>Typical Asymptotic Bounds (Cont)</vt:lpstr>
      <vt:lpstr>Question</vt:lpstr>
      <vt:lpstr>More on modification analysis</vt:lpstr>
      <vt:lpstr>More on modification analysis</vt:lpstr>
      <vt:lpstr>More on modification analysis</vt:lpstr>
      <vt:lpstr>More on modification analysis</vt:lpstr>
      <vt:lpstr>More on modification analysis</vt:lpstr>
      <vt:lpstr>Summary</vt:lpstr>
      <vt:lpstr>Bonus quiz</vt:lpstr>
      <vt:lpstr>Related homework</vt:lpstr>
      <vt:lpstr>Next lecture: </vt:lpstr>
      <vt:lpstr>Thanks!</vt:lpstr>
      <vt:lpstr>Presentation design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Lydia Chen</dc:creator>
  <cp:lastModifiedBy>Lydia Chen</cp:lastModifiedBy>
  <cp:revision>64</cp:revision>
  <dcterms:created xsi:type="dcterms:W3CDTF">2019-05-16T09:18:39Z</dcterms:created>
  <dcterms:modified xsi:type="dcterms:W3CDTF">2019-06-10T17:43:49Z</dcterms:modified>
</cp:coreProperties>
</file>